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0" r:id="rId1"/>
  </p:sldMasterIdLst>
  <p:sldIdLst>
    <p:sldId id="256" r:id="rId2"/>
    <p:sldId id="278" r:id="rId3"/>
    <p:sldId id="258" r:id="rId4"/>
    <p:sldId id="273" r:id="rId5"/>
    <p:sldId id="261" r:id="rId6"/>
    <p:sldId id="262" r:id="rId7"/>
    <p:sldId id="263" r:id="rId8"/>
    <p:sldId id="272" r:id="rId9"/>
    <p:sldId id="264" r:id="rId10"/>
    <p:sldId id="265" r:id="rId11"/>
    <p:sldId id="266" r:id="rId12"/>
    <p:sldId id="268" r:id="rId13"/>
    <p:sldId id="269" r:id="rId14"/>
    <p:sldId id="274" r:id="rId15"/>
    <p:sldId id="270" r:id="rId16"/>
    <p:sldId id="275" r:id="rId17"/>
    <p:sldId id="276"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6"/>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C77BF-B914-8E48-868C-FB6357558DB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1641E38-C0BF-394E-AF2D-22E2659AD9C2}">
      <dgm:prSet/>
      <dgm:spPr/>
      <dgm:t>
        <a:bodyPr/>
        <a:lstStyle/>
        <a:p>
          <a:r>
            <a:rPr lang="en-US" dirty="0"/>
            <a:t>I’ll be using advanced batting stats from Fangraphs to determine which hitters will have sustained success throughout the 2025 season. Through creating a database with these stats, I will highlight certain players’ impressive performance. </a:t>
          </a:r>
        </a:p>
      </dgm:t>
    </dgm:pt>
    <dgm:pt modelId="{ADA2A441-97E7-944E-9290-C610FA4264C4}" type="parTrans" cxnId="{487B7FF8-5CB3-5A46-9A73-A51ACFDAE020}">
      <dgm:prSet/>
      <dgm:spPr/>
      <dgm:t>
        <a:bodyPr/>
        <a:lstStyle/>
        <a:p>
          <a:endParaRPr lang="en-US"/>
        </a:p>
      </dgm:t>
    </dgm:pt>
    <dgm:pt modelId="{C2DDCD26-EF40-C74E-846B-77161878E65B}" type="sibTrans" cxnId="{487B7FF8-5CB3-5A46-9A73-A51ACFDAE020}">
      <dgm:prSet/>
      <dgm:spPr/>
      <dgm:t>
        <a:bodyPr/>
        <a:lstStyle/>
        <a:p>
          <a:endParaRPr lang="en-US"/>
        </a:p>
      </dgm:t>
    </dgm:pt>
    <dgm:pt modelId="{C09A6423-6BAA-8844-88C0-8B8B0262B104}">
      <dgm:prSet/>
      <dgm:spPr/>
      <dgm:t>
        <a:bodyPr/>
        <a:lstStyle/>
        <a:p>
          <a:r>
            <a:rPr lang="en-US" dirty="0"/>
            <a:t>Using major stat categories, I will pick the MVP of each league. Then, I will create a predictive model in R Studio to award an MVP of each league. </a:t>
          </a:r>
        </a:p>
      </dgm:t>
    </dgm:pt>
    <dgm:pt modelId="{DC7D42BF-FF32-444C-8EA1-4D5B524D44DB}" type="parTrans" cxnId="{3ED3478F-3FA8-874A-8BBA-5268B2247C44}">
      <dgm:prSet/>
      <dgm:spPr/>
      <dgm:t>
        <a:bodyPr/>
        <a:lstStyle/>
        <a:p>
          <a:endParaRPr lang="en-US"/>
        </a:p>
      </dgm:t>
    </dgm:pt>
    <dgm:pt modelId="{68004F74-B149-414F-B5F9-E4B28978E436}" type="sibTrans" cxnId="{3ED3478F-3FA8-874A-8BBA-5268B2247C44}">
      <dgm:prSet/>
      <dgm:spPr/>
      <dgm:t>
        <a:bodyPr/>
        <a:lstStyle/>
        <a:p>
          <a:endParaRPr lang="en-US"/>
        </a:p>
      </dgm:t>
    </dgm:pt>
    <dgm:pt modelId="{3D212449-9033-E243-8790-9CAF7CCE38C9}" type="pres">
      <dgm:prSet presAssocID="{4AFC77BF-B914-8E48-868C-FB6357558DB6}" presName="Name0" presStyleCnt="0">
        <dgm:presLayoutVars>
          <dgm:dir/>
          <dgm:resizeHandles val="exact"/>
        </dgm:presLayoutVars>
      </dgm:prSet>
      <dgm:spPr/>
    </dgm:pt>
    <dgm:pt modelId="{4B0BD10E-7506-0E49-9C6D-99C831D92DF3}" type="pres">
      <dgm:prSet presAssocID="{11641E38-C0BF-394E-AF2D-22E2659AD9C2}" presName="node" presStyleLbl="node1" presStyleIdx="0" presStyleCnt="2">
        <dgm:presLayoutVars>
          <dgm:bulletEnabled val="1"/>
        </dgm:presLayoutVars>
      </dgm:prSet>
      <dgm:spPr/>
    </dgm:pt>
    <dgm:pt modelId="{E24DEEC7-3EB5-044D-BF2B-3AAA1ED0E8CE}" type="pres">
      <dgm:prSet presAssocID="{C2DDCD26-EF40-C74E-846B-77161878E65B}" presName="sibTrans" presStyleLbl="sibTrans2D1" presStyleIdx="0" presStyleCnt="1"/>
      <dgm:spPr/>
    </dgm:pt>
    <dgm:pt modelId="{AFEA551A-798E-5649-BAF8-EB3EE2A97D7F}" type="pres">
      <dgm:prSet presAssocID="{C2DDCD26-EF40-C74E-846B-77161878E65B}" presName="connectorText" presStyleLbl="sibTrans2D1" presStyleIdx="0" presStyleCnt="1"/>
      <dgm:spPr/>
    </dgm:pt>
    <dgm:pt modelId="{76384C8D-78B8-264D-85D5-FCF1742C6977}" type="pres">
      <dgm:prSet presAssocID="{C09A6423-6BAA-8844-88C0-8B8B0262B104}" presName="node" presStyleLbl="node1" presStyleIdx="1" presStyleCnt="2">
        <dgm:presLayoutVars>
          <dgm:bulletEnabled val="1"/>
        </dgm:presLayoutVars>
      </dgm:prSet>
      <dgm:spPr/>
    </dgm:pt>
  </dgm:ptLst>
  <dgm:cxnLst>
    <dgm:cxn modelId="{5D079F28-B253-CD49-ACD6-1B3FD296ED3B}" type="presOf" srcId="{C09A6423-6BAA-8844-88C0-8B8B0262B104}" destId="{76384C8D-78B8-264D-85D5-FCF1742C6977}" srcOrd="0" destOrd="0" presId="urn:microsoft.com/office/officeart/2005/8/layout/process1"/>
    <dgm:cxn modelId="{3ED3478F-3FA8-874A-8BBA-5268B2247C44}" srcId="{4AFC77BF-B914-8E48-868C-FB6357558DB6}" destId="{C09A6423-6BAA-8844-88C0-8B8B0262B104}" srcOrd="1" destOrd="0" parTransId="{DC7D42BF-FF32-444C-8EA1-4D5B524D44DB}" sibTransId="{68004F74-B149-414F-B5F9-E4B28978E436}"/>
    <dgm:cxn modelId="{41906496-20C6-D449-B289-1586BBA22653}" type="presOf" srcId="{11641E38-C0BF-394E-AF2D-22E2659AD9C2}" destId="{4B0BD10E-7506-0E49-9C6D-99C831D92DF3}" srcOrd="0" destOrd="0" presId="urn:microsoft.com/office/officeart/2005/8/layout/process1"/>
    <dgm:cxn modelId="{353FE196-AF21-B84B-9FAA-434E61FAD5D8}" type="presOf" srcId="{C2DDCD26-EF40-C74E-846B-77161878E65B}" destId="{E24DEEC7-3EB5-044D-BF2B-3AAA1ED0E8CE}" srcOrd="0" destOrd="0" presId="urn:microsoft.com/office/officeart/2005/8/layout/process1"/>
    <dgm:cxn modelId="{B956CAA7-3387-BD48-8A5B-F080041105ED}" type="presOf" srcId="{C2DDCD26-EF40-C74E-846B-77161878E65B}" destId="{AFEA551A-798E-5649-BAF8-EB3EE2A97D7F}" srcOrd="1" destOrd="0" presId="urn:microsoft.com/office/officeart/2005/8/layout/process1"/>
    <dgm:cxn modelId="{D8339DA8-0FAC-9A47-BA53-78F3C2E79768}" type="presOf" srcId="{4AFC77BF-B914-8E48-868C-FB6357558DB6}" destId="{3D212449-9033-E243-8790-9CAF7CCE38C9}" srcOrd="0" destOrd="0" presId="urn:microsoft.com/office/officeart/2005/8/layout/process1"/>
    <dgm:cxn modelId="{487B7FF8-5CB3-5A46-9A73-A51ACFDAE020}" srcId="{4AFC77BF-B914-8E48-868C-FB6357558DB6}" destId="{11641E38-C0BF-394E-AF2D-22E2659AD9C2}" srcOrd="0" destOrd="0" parTransId="{ADA2A441-97E7-944E-9290-C610FA4264C4}" sibTransId="{C2DDCD26-EF40-C74E-846B-77161878E65B}"/>
    <dgm:cxn modelId="{DE41141A-87FF-824F-9249-88FABA6EA8B2}" type="presParOf" srcId="{3D212449-9033-E243-8790-9CAF7CCE38C9}" destId="{4B0BD10E-7506-0E49-9C6D-99C831D92DF3}" srcOrd="0" destOrd="0" presId="urn:microsoft.com/office/officeart/2005/8/layout/process1"/>
    <dgm:cxn modelId="{9563B90F-5AA7-0641-8423-D85C082262D6}" type="presParOf" srcId="{3D212449-9033-E243-8790-9CAF7CCE38C9}" destId="{E24DEEC7-3EB5-044D-BF2B-3AAA1ED0E8CE}" srcOrd="1" destOrd="0" presId="urn:microsoft.com/office/officeart/2005/8/layout/process1"/>
    <dgm:cxn modelId="{C892CC40-72D1-C64A-A17A-A9B97D57C17A}" type="presParOf" srcId="{E24DEEC7-3EB5-044D-BF2B-3AAA1ED0E8CE}" destId="{AFEA551A-798E-5649-BAF8-EB3EE2A97D7F}" srcOrd="0" destOrd="0" presId="urn:microsoft.com/office/officeart/2005/8/layout/process1"/>
    <dgm:cxn modelId="{123441AB-2C68-554A-B0C3-DEF5EA4D121A}" type="presParOf" srcId="{3D212449-9033-E243-8790-9CAF7CCE38C9}" destId="{76384C8D-78B8-264D-85D5-FCF1742C6977}"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BD10E-7506-0E49-9C6D-99C831D92DF3}">
      <dsp:nvSpPr>
        <dsp:cNvPr id="0" name=""/>
        <dsp:cNvSpPr/>
      </dsp:nvSpPr>
      <dsp:spPr>
        <a:xfrm>
          <a:off x="1110" y="233474"/>
          <a:ext cx="2367134" cy="201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I’ll be using advanced batting stats from Fangraphs to determine which hitters will have sustained success throughout the 2025 season. Through creating a database with these stats, I will highlight certain players’ impressive performance. </a:t>
          </a:r>
        </a:p>
      </dsp:txBody>
      <dsp:txXfrm>
        <a:off x="60258" y="292622"/>
        <a:ext cx="2248838" cy="1901166"/>
      </dsp:txXfrm>
    </dsp:sp>
    <dsp:sp modelId="{E24DEEC7-3EB5-044D-BF2B-3AAA1ED0E8CE}">
      <dsp:nvSpPr>
        <dsp:cNvPr id="0" name=""/>
        <dsp:cNvSpPr/>
      </dsp:nvSpPr>
      <dsp:spPr>
        <a:xfrm>
          <a:off x="2604958" y="949680"/>
          <a:ext cx="501832" cy="5870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04958" y="1067090"/>
        <a:ext cx="351282" cy="352229"/>
      </dsp:txXfrm>
    </dsp:sp>
    <dsp:sp modelId="{76384C8D-78B8-264D-85D5-FCF1742C6977}">
      <dsp:nvSpPr>
        <dsp:cNvPr id="0" name=""/>
        <dsp:cNvSpPr/>
      </dsp:nvSpPr>
      <dsp:spPr>
        <a:xfrm>
          <a:off x="3315098" y="233474"/>
          <a:ext cx="2367134" cy="20194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Using major stat categories, I will pick the MVP of each league. Then, I will create a predictive model in R Studio to award an MVP of each league. </a:t>
          </a:r>
        </a:p>
      </dsp:txBody>
      <dsp:txXfrm>
        <a:off x="3374246" y="292622"/>
        <a:ext cx="2248838" cy="19011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49AB74-DA16-4C46-A5C5-D155C05DA628}"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51936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9AB74-DA16-4C46-A5C5-D155C05DA628}"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297026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9AB74-DA16-4C46-A5C5-D155C05DA628}"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3209113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9AB74-DA16-4C46-A5C5-D155C05DA628}"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251154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49AB74-DA16-4C46-A5C5-D155C05DA628}" type="datetimeFigureOut">
              <a:rPr lang="en-US" smtClean="0"/>
              <a:t>7/29/25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17501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49AB74-DA16-4C46-A5C5-D155C05DA628}" type="datetimeFigureOut">
              <a:rPr lang="en-US" smtClean="0"/>
              <a:t>7/29/25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80699619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49AB74-DA16-4C46-A5C5-D155C05DA628}" type="datetimeFigureOut">
              <a:rPr lang="en-US" smtClean="0"/>
              <a:t>7/29/25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399610182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49AB74-DA16-4C46-A5C5-D155C05DA628}" type="datetimeFigureOut">
              <a:rPr lang="en-US" smtClean="0"/>
              <a:t>7/29/25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3219204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9AB74-DA16-4C46-A5C5-D155C05DA628}" type="datetimeFigureOut">
              <a:rPr lang="en-US" smtClean="0"/>
              <a:t>7/29/25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2237658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49AB74-DA16-4C46-A5C5-D155C05DA628}" type="datetimeFigureOut">
              <a:rPr lang="en-US" smtClean="0"/>
              <a:t>7/29/25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69360850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49AB74-DA16-4C46-A5C5-D155C05DA628}" type="datetimeFigureOut">
              <a:rPr lang="en-US" smtClean="0"/>
              <a:t>7/29/25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EA4A74-9F2D-534A-A405-34F8E06D5732}" type="slidenum">
              <a:rPr lang="en-US" smtClean="0"/>
              <a:t>‹#›</a:t>
            </a:fld>
            <a:endParaRPr lang="en-US"/>
          </a:p>
        </p:txBody>
      </p:sp>
    </p:spTree>
    <p:extLst>
      <p:ext uri="{BB962C8B-B14F-4D97-AF65-F5344CB8AC3E}">
        <p14:creationId xmlns:p14="http://schemas.microsoft.com/office/powerpoint/2010/main" val="981580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9AB74-DA16-4C46-A5C5-D155C05DA628}" type="datetimeFigureOut">
              <a:rPr lang="en-US" smtClean="0"/>
              <a:t>7/29/25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A4A74-9F2D-534A-A405-34F8E06D5732}" type="slidenum">
              <a:rPr lang="en-US" smtClean="0"/>
              <a:t>‹#›</a:t>
            </a:fld>
            <a:endParaRPr lang="en-US"/>
          </a:p>
        </p:txBody>
      </p:sp>
    </p:spTree>
    <p:extLst>
      <p:ext uri="{BB962C8B-B14F-4D97-AF65-F5344CB8AC3E}">
        <p14:creationId xmlns:p14="http://schemas.microsoft.com/office/powerpoint/2010/main" val="4210630743"/>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evanadinolfe" TargetMode="External"/><Relationship Id="rId2" Type="http://schemas.openxmlformats.org/officeDocument/2006/relationships/hyperlink" Target="https://www.linkedin.com/in/evan-adinolfe/" TargetMode="External"/><Relationship Id="rId1" Type="http://schemas.openxmlformats.org/officeDocument/2006/relationships/slideLayout" Target="../slideLayouts/slideLayout2.xml"/><Relationship Id="rId4" Type="http://schemas.openxmlformats.org/officeDocument/2006/relationships/hyperlink" Target="mailto:evanadinolfe@gmail.com"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D5F3AC8-3116-8ED9-DA18-BFFE12E3F3A2}"/>
              </a:ext>
            </a:extLst>
          </p:cNvPr>
          <p:cNvSpPr>
            <a:spLocks noGrp="1"/>
          </p:cNvSpPr>
          <p:nvPr>
            <p:ph type="ctrTitle"/>
          </p:nvPr>
        </p:nvSpPr>
        <p:spPr>
          <a:xfrm>
            <a:off x="2558716" y="955309"/>
            <a:ext cx="7074568" cy="2898975"/>
          </a:xfrm>
        </p:spPr>
        <p:txBody>
          <a:bodyPr>
            <a:normAutofit/>
          </a:bodyPr>
          <a:lstStyle/>
          <a:p>
            <a:r>
              <a:rPr lang="en-US" sz="6600">
                <a:solidFill>
                  <a:srgbClr val="FFFFFF"/>
                </a:solidFill>
              </a:rPr>
              <a:t>MLB Statistical Analysis</a:t>
            </a:r>
          </a:p>
        </p:txBody>
      </p:sp>
      <p:sp>
        <p:nvSpPr>
          <p:cNvPr id="3" name="Subtitle 2">
            <a:extLst>
              <a:ext uri="{FF2B5EF4-FFF2-40B4-BE49-F238E27FC236}">
                <a16:creationId xmlns:a16="http://schemas.microsoft.com/office/drawing/2014/main" id="{36FF0A91-93F1-217F-B86D-331384B153E2}"/>
              </a:ext>
            </a:extLst>
          </p:cNvPr>
          <p:cNvSpPr>
            <a:spLocks noGrp="1"/>
          </p:cNvSpPr>
          <p:nvPr>
            <p:ph type="subTitle" idx="1"/>
          </p:nvPr>
        </p:nvSpPr>
        <p:spPr>
          <a:xfrm>
            <a:off x="2634916" y="4533813"/>
            <a:ext cx="6930189" cy="2019387"/>
          </a:xfrm>
        </p:spPr>
        <p:txBody>
          <a:bodyPr>
            <a:normAutofit/>
          </a:bodyPr>
          <a:lstStyle/>
          <a:p>
            <a:r>
              <a:rPr lang="en-US" dirty="0">
                <a:solidFill>
                  <a:srgbClr val="FFFFFF"/>
                </a:solidFill>
              </a:rPr>
              <a:t>Evan Adinolfe</a:t>
            </a:r>
          </a:p>
          <a:p>
            <a:endParaRPr lang="en-US" dirty="0">
              <a:solidFill>
                <a:srgbClr val="FFFFFF"/>
              </a:solidFill>
            </a:endParaRPr>
          </a:p>
          <a:p>
            <a:endParaRPr lang="en-US" dirty="0">
              <a:solidFill>
                <a:srgbClr val="FFFFFF"/>
              </a:solidFill>
            </a:endParaRPr>
          </a:p>
          <a:p>
            <a:r>
              <a:rPr lang="en-US" sz="1400" dirty="0">
                <a:solidFill>
                  <a:srgbClr val="FFFFFF"/>
                </a:solidFill>
              </a:rPr>
              <a:t>(All stats from Fangraphs)</a:t>
            </a:r>
          </a:p>
        </p:txBody>
      </p:sp>
      <p:sp>
        <p:nvSpPr>
          <p:cNvPr id="12"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42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75851-B141-3221-CE56-B9A579B90177}"/>
              </a:ext>
            </a:extLst>
          </p:cNvPr>
          <p:cNvSpPr>
            <a:spLocks noGrp="1"/>
          </p:cNvSpPr>
          <p:nvPr>
            <p:ph type="title"/>
          </p:nvPr>
        </p:nvSpPr>
        <p:spPr/>
        <p:txBody>
          <a:bodyPr/>
          <a:lstStyle/>
          <a:p>
            <a:r>
              <a:rPr lang="en-US" dirty="0"/>
              <a:t>MVP Candidates</a:t>
            </a:r>
          </a:p>
        </p:txBody>
      </p:sp>
      <p:sp>
        <p:nvSpPr>
          <p:cNvPr id="6" name="TextBox 5">
            <a:extLst>
              <a:ext uri="{FF2B5EF4-FFF2-40B4-BE49-F238E27FC236}">
                <a16:creationId xmlns:a16="http://schemas.microsoft.com/office/drawing/2014/main" id="{F64D66C2-10C3-FD83-35C3-644B81BADBE7}"/>
              </a:ext>
            </a:extLst>
          </p:cNvPr>
          <p:cNvSpPr txBox="1"/>
          <p:nvPr/>
        </p:nvSpPr>
        <p:spPr>
          <a:xfrm>
            <a:off x="556349" y="1503681"/>
            <a:ext cx="5568462" cy="4278094"/>
          </a:xfrm>
          <a:prstGeom prst="rect">
            <a:avLst/>
          </a:prstGeom>
          <a:noFill/>
        </p:spPr>
        <p:txBody>
          <a:bodyPr wrap="square" rtlCol="0">
            <a:spAutoFit/>
          </a:bodyPr>
          <a:lstStyle/>
          <a:p>
            <a:r>
              <a:rPr lang="en-US" sz="2000" dirty="0"/>
              <a:t>4 major stats to determine the MVP of each league:</a:t>
            </a:r>
          </a:p>
          <a:p>
            <a:r>
              <a:rPr lang="en-US" b="1" dirty="0"/>
              <a:t>WAR</a:t>
            </a:r>
            <a:r>
              <a:rPr lang="en-US" dirty="0"/>
              <a:t> – values offense, defense, and baserunning combined into a cumulative number</a:t>
            </a:r>
          </a:p>
          <a:p>
            <a:r>
              <a:rPr lang="en-US" b="1" dirty="0" err="1"/>
              <a:t>wRC</a:t>
            </a:r>
            <a:r>
              <a:rPr lang="en-US" b="1" dirty="0"/>
              <a:t>+</a:t>
            </a:r>
            <a:r>
              <a:rPr lang="en-US" dirty="0"/>
              <a:t> - offensive output relative to the rest of the league. League average offense is a value of 100.</a:t>
            </a:r>
          </a:p>
          <a:p>
            <a:r>
              <a:rPr lang="en-US" b="1" dirty="0" err="1"/>
              <a:t>wOBA</a:t>
            </a:r>
            <a:r>
              <a:rPr lang="en-US" dirty="0"/>
              <a:t> – weighted on base average: assigns different weights to each on base event (single, home run, etc.)</a:t>
            </a:r>
          </a:p>
          <a:p>
            <a:r>
              <a:rPr lang="en-US" b="1" dirty="0"/>
              <a:t>OPS</a:t>
            </a:r>
            <a:r>
              <a:rPr lang="en-US" dirty="0"/>
              <a:t> – very similar to </a:t>
            </a:r>
            <a:r>
              <a:rPr lang="en-US" dirty="0" err="1"/>
              <a:t>wOBA</a:t>
            </a:r>
            <a:r>
              <a:rPr lang="en-US" dirty="0"/>
              <a:t> but simpler, as it adds OBP and SLG together. Easy to understand, but since OBP and SLG use different denominators (PA vs AB), the stat is less accurate.</a:t>
            </a:r>
          </a:p>
          <a:p>
            <a:endParaRPr lang="en-US" dirty="0"/>
          </a:p>
          <a:p>
            <a:r>
              <a:rPr lang="en-US" dirty="0"/>
              <a:t>From these stats, I will rank the MVP candidates for each league. Then, I will create a model to pick the statistical-driven MVP.</a:t>
            </a:r>
          </a:p>
        </p:txBody>
      </p:sp>
      <p:pic>
        <p:nvPicPr>
          <p:cNvPr id="8" name="Picture 7" descr="A table with numbers and names&#10;&#10;AI-generated content may be incorrect.">
            <a:extLst>
              <a:ext uri="{FF2B5EF4-FFF2-40B4-BE49-F238E27FC236}">
                <a16:creationId xmlns:a16="http://schemas.microsoft.com/office/drawing/2014/main" id="{05AB21F9-1A03-F1D0-7EEA-27E4066F5314}"/>
              </a:ext>
            </a:extLst>
          </p:cNvPr>
          <p:cNvPicPr>
            <a:picLocks noChangeAspect="1"/>
          </p:cNvPicPr>
          <p:nvPr/>
        </p:nvPicPr>
        <p:blipFill>
          <a:blip r:embed="rId2"/>
          <a:stretch>
            <a:fillRect/>
          </a:stretch>
        </p:blipFill>
        <p:spPr>
          <a:xfrm>
            <a:off x="6506761" y="515583"/>
            <a:ext cx="4465089" cy="5977292"/>
          </a:xfrm>
          <a:prstGeom prst="rect">
            <a:avLst/>
          </a:prstGeom>
        </p:spPr>
      </p:pic>
    </p:spTree>
    <p:extLst>
      <p:ext uri="{BB962C8B-B14F-4D97-AF65-F5344CB8AC3E}">
        <p14:creationId xmlns:p14="http://schemas.microsoft.com/office/powerpoint/2010/main" val="358946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58D2-EEFD-F10E-11D9-DE8D48835F36}"/>
              </a:ext>
            </a:extLst>
          </p:cNvPr>
          <p:cNvSpPr>
            <a:spLocks noGrp="1"/>
          </p:cNvSpPr>
          <p:nvPr>
            <p:ph type="title"/>
          </p:nvPr>
        </p:nvSpPr>
        <p:spPr>
          <a:xfrm>
            <a:off x="293428" y="359530"/>
            <a:ext cx="10515600" cy="1325563"/>
          </a:xfrm>
        </p:spPr>
        <p:txBody>
          <a:bodyPr/>
          <a:lstStyle/>
          <a:p>
            <a:r>
              <a:rPr lang="en-US" dirty="0"/>
              <a:t>MVP Candidates: American League</a:t>
            </a:r>
          </a:p>
        </p:txBody>
      </p:sp>
      <p:sp>
        <p:nvSpPr>
          <p:cNvPr id="5" name="TextBox 4">
            <a:extLst>
              <a:ext uri="{FF2B5EF4-FFF2-40B4-BE49-F238E27FC236}">
                <a16:creationId xmlns:a16="http://schemas.microsoft.com/office/drawing/2014/main" id="{04948C46-A83E-33D7-76F3-CA8AF8210B0D}"/>
              </a:ext>
            </a:extLst>
          </p:cNvPr>
          <p:cNvSpPr txBox="1"/>
          <p:nvPr/>
        </p:nvSpPr>
        <p:spPr>
          <a:xfrm>
            <a:off x="293428" y="2054425"/>
            <a:ext cx="3659355" cy="4247317"/>
          </a:xfrm>
          <a:prstGeom prst="rect">
            <a:avLst/>
          </a:prstGeom>
          <a:noFill/>
        </p:spPr>
        <p:txBody>
          <a:bodyPr wrap="square" rtlCol="0">
            <a:spAutoFit/>
          </a:bodyPr>
          <a:lstStyle/>
          <a:p>
            <a:r>
              <a:rPr lang="en-US" dirty="0"/>
              <a:t>Judge leads the entire MLB in the 4 major stats I will use to determine MVP. Cal Raleigh ranks second in all of these categories, and Judge leads him by .185 OPS, .068 </a:t>
            </a:r>
            <a:r>
              <a:rPr lang="en-US" dirty="0" err="1"/>
              <a:t>wOBA</a:t>
            </a:r>
            <a:r>
              <a:rPr lang="en-US" dirty="0"/>
              <a:t>, 41 </a:t>
            </a:r>
            <a:r>
              <a:rPr lang="en-US" dirty="0" err="1"/>
              <a:t>wRC</a:t>
            </a:r>
            <a:r>
              <a:rPr lang="en-US" dirty="0"/>
              <a:t>+ and 1.2 WAR. The difference between Judge and Raleigh’s </a:t>
            </a:r>
            <a:r>
              <a:rPr lang="en-US" dirty="0" err="1"/>
              <a:t>wRC</a:t>
            </a:r>
            <a:r>
              <a:rPr lang="en-US" dirty="0"/>
              <a:t>+ is the same as the difference between Raleigh and George Springer, Manny Machado, and Randy </a:t>
            </a:r>
            <a:r>
              <a:rPr lang="en-US" dirty="0" err="1"/>
              <a:t>Arozarena</a:t>
            </a:r>
            <a:r>
              <a:rPr lang="en-US" dirty="0"/>
              <a:t>, who rank 26</a:t>
            </a:r>
            <a:r>
              <a:rPr lang="en-US" baseline="30000" dirty="0"/>
              <a:t>th</a:t>
            </a:r>
            <a:r>
              <a:rPr lang="en-US" dirty="0"/>
              <a:t> in </a:t>
            </a:r>
            <a:r>
              <a:rPr lang="en-US" dirty="0" err="1"/>
              <a:t>wRC</a:t>
            </a:r>
            <a:r>
              <a:rPr lang="en-US" dirty="0"/>
              <a:t>+. Although Raleigh plays catcher, Judge’s all-around game has just as good, as he has 1.2 WAR higher than Raleigh.</a:t>
            </a:r>
          </a:p>
        </p:txBody>
      </p:sp>
      <p:sp>
        <p:nvSpPr>
          <p:cNvPr id="7" name="TextBox 6">
            <a:extLst>
              <a:ext uri="{FF2B5EF4-FFF2-40B4-BE49-F238E27FC236}">
                <a16:creationId xmlns:a16="http://schemas.microsoft.com/office/drawing/2014/main" id="{E338A364-A13D-89FE-E4D0-2065D9C835C5}"/>
              </a:ext>
            </a:extLst>
          </p:cNvPr>
          <p:cNvSpPr txBox="1"/>
          <p:nvPr/>
        </p:nvSpPr>
        <p:spPr>
          <a:xfrm>
            <a:off x="1077201" y="1685093"/>
            <a:ext cx="3514725" cy="369332"/>
          </a:xfrm>
          <a:prstGeom prst="rect">
            <a:avLst/>
          </a:prstGeom>
          <a:noFill/>
        </p:spPr>
        <p:txBody>
          <a:bodyPr wrap="square" rtlCol="0">
            <a:spAutoFit/>
          </a:bodyPr>
          <a:lstStyle/>
          <a:p>
            <a:r>
              <a:rPr lang="en-US" dirty="0"/>
              <a:t>1. Aaron Judge</a:t>
            </a:r>
          </a:p>
        </p:txBody>
      </p:sp>
      <p:sp>
        <p:nvSpPr>
          <p:cNvPr id="8" name="TextBox 7">
            <a:extLst>
              <a:ext uri="{FF2B5EF4-FFF2-40B4-BE49-F238E27FC236}">
                <a16:creationId xmlns:a16="http://schemas.microsoft.com/office/drawing/2014/main" id="{DAA4AC4D-20EC-DFBB-D6E5-06EB252B384D}"/>
              </a:ext>
            </a:extLst>
          </p:cNvPr>
          <p:cNvSpPr txBox="1"/>
          <p:nvPr/>
        </p:nvSpPr>
        <p:spPr>
          <a:xfrm>
            <a:off x="4672496" y="1685093"/>
            <a:ext cx="3514725" cy="369332"/>
          </a:xfrm>
          <a:prstGeom prst="rect">
            <a:avLst/>
          </a:prstGeom>
          <a:noFill/>
        </p:spPr>
        <p:txBody>
          <a:bodyPr wrap="square" rtlCol="0">
            <a:spAutoFit/>
          </a:bodyPr>
          <a:lstStyle/>
          <a:p>
            <a:r>
              <a:rPr lang="en-US" dirty="0"/>
              <a:t>2. Cal Raleigh</a:t>
            </a:r>
          </a:p>
        </p:txBody>
      </p:sp>
      <p:sp>
        <p:nvSpPr>
          <p:cNvPr id="9" name="TextBox 8">
            <a:extLst>
              <a:ext uri="{FF2B5EF4-FFF2-40B4-BE49-F238E27FC236}">
                <a16:creationId xmlns:a16="http://schemas.microsoft.com/office/drawing/2014/main" id="{1CB119F2-BABD-0676-0FC2-05090B916959}"/>
              </a:ext>
            </a:extLst>
          </p:cNvPr>
          <p:cNvSpPr txBox="1"/>
          <p:nvPr/>
        </p:nvSpPr>
        <p:spPr>
          <a:xfrm>
            <a:off x="4208295" y="2054425"/>
            <a:ext cx="3659355" cy="1754326"/>
          </a:xfrm>
          <a:prstGeom prst="rect">
            <a:avLst/>
          </a:prstGeom>
          <a:noFill/>
        </p:spPr>
        <p:txBody>
          <a:bodyPr wrap="square" rtlCol="0">
            <a:spAutoFit/>
          </a:bodyPr>
          <a:lstStyle/>
          <a:p>
            <a:r>
              <a:rPr lang="en-US" dirty="0"/>
              <a:t>Raleigh is having an outstanding offensive year, while also playing catcher. He is the clear second place for MVP right now, as he ranks below Aaron Judge in my major categories.</a:t>
            </a:r>
          </a:p>
        </p:txBody>
      </p:sp>
      <p:sp>
        <p:nvSpPr>
          <p:cNvPr id="14" name="TextBox 13">
            <a:extLst>
              <a:ext uri="{FF2B5EF4-FFF2-40B4-BE49-F238E27FC236}">
                <a16:creationId xmlns:a16="http://schemas.microsoft.com/office/drawing/2014/main" id="{F7A7D74A-8E4D-153E-E33D-928CFAD27424}"/>
              </a:ext>
            </a:extLst>
          </p:cNvPr>
          <p:cNvSpPr txBox="1"/>
          <p:nvPr/>
        </p:nvSpPr>
        <p:spPr>
          <a:xfrm>
            <a:off x="8899698" y="359530"/>
            <a:ext cx="3514725" cy="369332"/>
          </a:xfrm>
          <a:prstGeom prst="rect">
            <a:avLst/>
          </a:prstGeom>
          <a:noFill/>
        </p:spPr>
        <p:txBody>
          <a:bodyPr wrap="square" rtlCol="0">
            <a:spAutoFit/>
          </a:bodyPr>
          <a:lstStyle/>
          <a:p>
            <a:r>
              <a:rPr lang="en-US" dirty="0"/>
              <a:t>Rankings by </a:t>
            </a:r>
            <a:r>
              <a:rPr lang="en-US" dirty="0" err="1"/>
              <a:t>wRC</a:t>
            </a:r>
            <a:r>
              <a:rPr lang="en-US" dirty="0"/>
              <a:t>+</a:t>
            </a:r>
          </a:p>
        </p:txBody>
      </p:sp>
      <p:pic>
        <p:nvPicPr>
          <p:cNvPr id="16" name="Picture 15" descr="A table of numbers and names&#10;&#10;AI-generated content may be incorrect.">
            <a:extLst>
              <a:ext uri="{FF2B5EF4-FFF2-40B4-BE49-F238E27FC236}">
                <a16:creationId xmlns:a16="http://schemas.microsoft.com/office/drawing/2014/main" id="{C2D136B7-845D-EA8C-C5CA-4D4A005A73C5}"/>
              </a:ext>
            </a:extLst>
          </p:cNvPr>
          <p:cNvPicPr>
            <a:picLocks noChangeAspect="1"/>
          </p:cNvPicPr>
          <p:nvPr/>
        </p:nvPicPr>
        <p:blipFill>
          <a:blip r:embed="rId2"/>
          <a:srcRect b="12139"/>
          <a:stretch>
            <a:fillRect/>
          </a:stretch>
        </p:blipFill>
        <p:spPr>
          <a:xfrm>
            <a:off x="8499203" y="728862"/>
            <a:ext cx="2825643" cy="2899263"/>
          </a:xfrm>
          <a:prstGeom prst="rect">
            <a:avLst/>
          </a:prstGeom>
        </p:spPr>
      </p:pic>
      <p:sp>
        <p:nvSpPr>
          <p:cNvPr id="17" name="TextBox 16">
            <a:extLst>
              <a:ext uri="{FF2B5EF4-FFF2-40B4-BE49-F238E27FC236}">
                <a16:creationId xmlns:a16="http://schemas.microsoft.com/office/drawing/2014/main" id="{DD09DC99-DCC3-F585-9929-44468E85844F}"/>
              </a:ext>
            </a:extLst>
          </p:cNvPr>
          <p:cNvSpPr txBox="1"/>
          <p:nvPr/>
        </p:nvSpPr>
        <p:spPr>
          <a:xfrm>
            <a:off x="4591926" y="3993417"/>
            <a:ext cx="3514725" cy="369332"/>
          </a:xfrm>
          <a:prstGeom prst="rect">
            <a:avLst/>
          </a:prstGeom>
          <a:noFill/>
        </p:spPr>
        <p:txBody>
          <a:bodyPr wrap="square" rtlCol="0">
            <a:spAutoFit/>
          </a:bodyPr>
          <a:lstStyle/>
          <a:p>
            <a:r>
              <a:rPr lang="en-US" dirty="0"/>
              <a:t>3. Byron Buxton </a:t>
            </a:r>
          </a:p>
        </p:txBody>
      </p:sp>
      <p:sp>
        <p:nvSpPr>
          <p:cNvPr id="18" name="TextBox 17">
            <a:extLst>
              <a:ext uri="{FF2B5EF4-FFF2-40B4-BE49-F238E27FC236}">
                <a16:creationId xmlns:a16="http://schemas.microsoft.com/office/drawing/2014/main" id="{5DC5BACF-3CFC-46C4-DCDA-F08B8D8827FF}"/>
              </a:ext>
            </a:extLst>
          </p:cNvPr>
          <p:cNvSpPr txBox="1"/>
          <p:nvPr/>
        </p:nvSpPr>
        <p:spPr>
          <a:xfrm>
            <a:off x="4127725" y="4362749"/>
            <a:ext cx="3659355" cy="2308324"/>
          </a:xfrm>
          <a:prstGeom prst="rect">
            <a:avLst/>
          </a:prstGeom>
          <a:noFill/>
        </p:spPr>
        <p:txBody>
          <a:bodyPr wrap="square" rtlCol="0">
            <a:spAutoFit/>
          </a:bodyPr>
          <a:lstStyle/>
          <a:p>
            <a:r>
              <a:rPr lang="en-US" dirty="0"/>
              <a:t>Buxton has stayed healthy this season and unleashed his full potential. This is probably a 2-man MVP race between Judge and Raleigh, but Buxton has had a great season himself, posting a .925 OPS with his usual great defense in center field. </a:t>
            </a:r>
          </a:p>
        </p:txBody>
      </p:sp>
      <p:sp>
        <p:nvSpPr>
          <p:cNvPr id="19" name="TextBox 18">
            <a:extLst>
              <a:ext uri="{FF2B5EF4-FFF2-40B4-BE49-F238E27FC236}">
                <a16:creationId xmlns:a16="http://schemas.microsoft.com/office/drawing/2014/main" id="{3CD00E9A-065E-FCFF-CCD5-55D0AAFE4D50}"/>
              </a:ext>
            </a:extLst>
          </p:cNvPr>
          <p:cNvSpPr txBox="1"/>
          <p:nvPr/>
        </p:nvSpPr>
        <p:spPr>
          <a:xfrm>
            <a:off x="8899697" y="3668064"/>
            <a:ext cx="3514725" cy="369332"/>
          </a:xfrm>
          <a:prstGeom prst="rect">
            <a:avLst/>
          </a:prstGeom>
          <a:noFill/>
        </p:spPr>
        <p:txBody>
          <a:bodyPr wrap="square" rtlCol="0">
            <a:spAutoFit/>
          </a:bodyPr>
          <a:lstStyle/>
          <a:p>
            <a:r>
              <a:rPr lang="en-US" dirty="0"/>
              <a:t>AL Rankings by WAR</a:t>
            </a:r>
          </a:p>
        </p:txBody>
      </p:sp>
      <p:pic>
        <p:nvPicPr>
          <p:cNvPr id="21" name="Picture 20" descr="A screenshot of a table&#10;&#10;AI-generated content may be incorrect.">
            <a:extLst>
              <a:ext uri="{FF2B5EF4-FFF2-40B4-BE49-F238E27FC236}">
                <a16:creationId xmlns:a16="http://schemas.microsoft.com/office/drawing/2014/main" id="{23A97968-9D14-9780-CB50-BD170BC30B7E}"/>
              </a:ext>
            </a:extLst>
          </p:cNvPr>
          <p:cNvPicPr>
            <a:picLocks noChangeAspect="1"/>
          </p:cNvPicPr>
          <p:nvPr/>
        </p:nvPicPr>
        <p:blipFill>
          <a:blip r:embed="rId3"/>
          <a:stretch>
            <a:fillRect/>
          </a:stretch>
        </p:blipFill>
        <p:spPr>
          <a:xfrm>
            <a:off x="8294919" y="4037396"/>
            <a:ext cx="3234209" cy="2640637"/>
          </a:xfrm>
          <a:prstGeom prst="rect">
            <a:avLst/>
          </a:prstGeom>
        </p:spPr>
      </p:pic>
    </p:spTree>
    <p:extLst>
      <p:ext uri="{BB962C8B-B14F-4D97-AF65-F5344CB8AC3E}">
        <p14:creationId xmlns:p14="http://schemas.microsoft.com/office/powerpoint/2010/main" val="142826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0D62F-48B0-69A7-F2C2-858292290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CF677-1B5D-1B1B-D6D1-07EED1A1A3CC}"/>
              </a:ext>
            </a:extLst>
          </p:cNvPr>
          <p:cNvSpPr>
            <a:spLocks noGrp="1"/>
          </p:cNvSpPr>
          <p:nvPr>
            <p:ph type="title"/>
          </p:nvPr>
        </p:nvSpPr>
        <p:spPr>
          <a:xfrm>
            <a:off x="293428" y="359530"/>
            <a:ext cx="10515600" cy="1325563"/>
          </a:xfrm>
        </p:spPr>
        <p:txBody>
          <a:bodyPr/>
          <a:lstStyle/>
          <a:p>
            <a:r>
              <a:rPr lang="en-US" dirty="0"/>
              <a:t>MVP Candidates: National League</a:t>
            </a:r>
          </a:p>
        </p:txBody>
      </p:sp>
      <p:sp>
        <p:nvSpPr>
          <p:cNvPr id="5" name="TextBox 4">
            <a:extLst>
              <a:ext uri="{FF2B5EF4-FFF2-40B4-BE49-F238E27FC236}">
                <a16:creationId xmlns:a16="http://schemas.microsoft.com/office/drawing/2014/main" id="{BEF1C31D-47DC-FA18-32E3-D9404CCBC56C}"/>
              </a:ext>
            </a:extLst>
          </p:cNvPr>
          <p:cNvSpPr txBox="1"/>
          <p:nvPr/>
        </p:nvSpPr>
        <p:spPr>
          <a:xfrm>
            <a:off x="293428" y="1684476"/>
            <a:ext cx="3659355" cy="4524315"/>
          </a:xfrm>
          <a:prstGeom prst="rect">
            <a:avLst/>
          </a:prstGeom>
          <a:noFill/>
        </p:spPr>
        <p:txBody>
          <a:bodyPr wrap="square" rtlCol="0">
            <a:spAutoFit/>
          </a:bodyPr>
          <a:lstStyle/>
          <a:p>
            <a:r>
              <a:rPr lang="en-US" dirty="0"/>
              <a:t>Crow-Armstrong is the best defender and base runner in baseball. Combine that with his power (25 home runs), and it’s clear why he leads the NL in WAR. The one knock on PCA is his very low walk rate of 4.5% (league average is 7.99%). Not walking leads to a lower OPS, </a:t>
            </a:r>
            <a:r>
              <a:rPr lang="en-US" dirty="0" err="1"/>
              <a:t>wOBA</a:t>
            </a:r>
            <a:r>
              <a:rPr lang="en-US" dirty="0"/>
              <a:t>, and </a:t>
            </a:r>
            <a:r>
              <a:rPr lang="en-US" dirty="0" err="1"/>
              <a:t>wRC</a:t>
            </a:r>
            <a:r>
              <a:rPr lang="en-US" dirty="0"/>
              <a:t>+ than other MVP candidates. However, his defense and base running being the best in baseball outweighs his low OBP, which is backed by his NL-best 4.9 WAR. He could be a 40 HR-40 SB, platinum glove player at the season’s </a:t>
            </a:r>
            <a:r>
              <a:rPr lang="en-US" dirty="0" err="1"/>
              <a:t>end.x</a:t>
            </a:r>
            <a:endParaRPr lang="en-US" dirty="0"/>
          </a:p>
        </p:txBody>
      </p:sp>
      <p:sp>
        <p:nvSpPr>
          <p:cNvPr id="7" name="TextBox 6">
            <a:extLst>
              <a:ext uri="{FF2B5EF4-FFF2-40B4-BE49-F238E27FC236}">
                <a16:creationId xmlns:a16="http://schemas.microsoft.com/office/drawing/2014/main" id="{4496CBC7-4390-F7AC-7098-CB91E50B595B}"/>
              </a:ext>
            </a:extLst>
          </p:cNvPr>
          <p:cNvSpPr txBox="1"/>
          <p:nvPr/>
        </p:nvSpPr>
        <p:spPr>
          <a:xfrm>
            <a:off x="789659" y="1319718"/>
            <a:ext cx="3514725" cy="369332"/>
          </a:xfrm>
          <a:prstGeom prst="rect">
            <a:avLst/>
          </a:prstGeom>
          <a:noFill/>
        </p:spPr>
        <p:txBody>
          <a:bodyPr wrap="square" rtlCol="0">
            <a:spAutoFit/>
          </a:bodyPr>
          <a:lstStyle/>
          <a:p>
            <a:r>
              <a:rPr lang="en-US" dirty="0"/>
              <a:t>1. Pete Crow-Armstrong</a:t>
            </a:r>
          </a:p>
        </p:txBody>
      </p:sp>
      <p:sp>
        <p:nvSpPr>
          <p:cNvPr id="8" name="TextBox 7">
            <a:extLst>
              <a:ext uri="{FF2B5EF4-FFF2-40B4-BE49-F238E27FC236}">
                <a16:creationId xmlns:a16="http://schemas.microsoft.com/office/drawing/2014/main" id="{8BBA303A-DC0F-29A7-D60D-174B24910145}"/>
              </a:ext>
            </a:extLst>
          </p:cNvPr>
          <p:cNvSpPr txBox="1"/>
          <p:nvPr/>
        </p:nvSpPr>
        <p:spPr>
          <a:xfrm>
            <a:off x="4745814" y="1319718"/>
            <a:ext cx="3514725" cy="369332"/>
          </a:xfrm>
          <a:prstGeom prst="rect">
            <a:avLst/>
          </a:prstGeom>
          <a:noFill/>
        </p:spPr>
        <p:txBody>
          <a:bodyPr wrap="square" rtlCol="0">
            <a:spAutoFit/>
          </a:bodyPr>
          <a:lstStyle/>
          <a:p>
            <a:r>
              <a:rPr lang="en-US" dirty="0"/>
              <a:t>2. Shohei Ohtani</a:t>
            </a:r>
          </a:p>
        </p:txBody>
      </p:sp>
      <p:sp>
        <p:nvSpPr>
          <p:cNvPr id="9" name="TextBox 8">
            <a:extLst>
              <a:ext uri="{FF2B5EF4-FFF2-40B4-BE49-F238E27FC236}">
                <a16:creationId xmlns:a16="http://schemas.microsoft.com/office/drawing/2014/main" id="{5FFC8F85-47C2-6DA8-618E-C2BB1E1BB523}"/>
              </a:ext>
            </a:extLst>
          </p:cNvPr>
          <p:cNvSpPr txBox="1"/>
          <p:nvPr/>
        </p:nvSpPr>
        <p:spPr>
          <a:xfrm>
            <a:off x="4026101" y="1592760"/>
            <a:ext cx="3659355" cy="2585323"/>
          </a:xfrm>
          <a:prstGeom prst="rect">
            <a:avLst/>
          </a:prstGeom>
          <a:noFill/>
        </p:spPr>
        <p:txBody>
          <a:bodyPr wrap="square" rtlCol="0">
            <a:spAutoFit/>
          </a:bodyPr>
          <a:lstStyle/>
          <a:p>
            <a:r>
              <a:rPr lang="en-US" dirty="0"/>
              <a:t>Ohtani is having another awesome season at the plate, posting the second-highest </a:t>
            </a:r>
            <a:r>
              <a:rPr lang="en-US" dirty="0" err="1"/>
              <a:t>wRC</a:t>
            </a:r>
            <a:r>
              <a:rPr lang="en-US" dirty="0"/>
              <a:t>+ in the NL behind his teammate, Will Smith. The two-way phenom just returned to the mound, but he’s only pitching 1 inning per game. His limited pitching isn’t enough to catch PCA.</a:t>
            </a:r>
          </a:p>
        </p:txBody>
      </p:sp>
      <p:sp>
        <p:nvSpPr>
          <p:cNvPr id="14" name="TextBox 13">
            <a:extLst>
              <a:ext uri="{FF2B5EF4-FFF2-40B4-BE49-F238E27FC236}">
                <a16:creationId xmlns:a16="http://schemas.microsoft.com/office/drawing/2014/main" id="{EDDE9DE7-EAB4-3FED-DA80-2B352A303A0C}"/>
              </a:ext>
            </a:extLst>
          </p:cNvPr>
          <p:cNvSpPr txBox="1"/>
          <p:nvPr/>
        </p:nvSpPr>
        <p:spPr>
          <a:xfrm>
            <a:off x="8899698" y="359530"/>
            <a:ext cx="3514725" cy="369332"/>
          </a:xfrm>
          <a:prstGeom prst="rect">
            <a:avLst/>
          </a:prstGeom>
          <a:noFill/>
        </p:spPr>
        <p:txBody>
          <a:bodyPr wrap="square" rtlCol="0">
            <a:spAutoFit/>
          </a:bodyPr>
          <a:lstStyle/>
          <a:p>
            <a:r>
              <a:rPr lang="en-US" dirty="0"/>
              <a:t>NL Rankings by </a:t>
            </a:r>
            <a:r>
              <a:rPr lang="en-US" dirty="0" err="1"/>
              <a:t>wRC</a:t>
            </a:r>
            <a:r>
              <a:rPr lang="en-US" dirty="0"/>
              <a:t>+</a:t>
            </a:r>
          </a:p>
        </p:txBody>
      </p:sp>
      <p:sp>
        <p:nvSpPr>
          <p:cNvPr id="17" name="TextBox 16">
            <a:extLst>
              <a:ext uri="{FF2B5EF4-FFF2-40B4-BE49-F238E27FC236}">
                <a16:creationId xmlns:a16="http://schemas.microsoft.com/office/drawing/2014/main" id="{C282667C-BCF4-36B4-370F-87933E0A212D}"/>
              </a:ext>
            </a:extLst>
          </p:cNvPr>
          <p:cNvSpPr txBox="1"/>
          <p:nvPr/>
        </p:nvSpPr>
        <p:spPr>
          <a:xfrm>
            <a:off x="4740970" y="3993417"/>
            <a:ext cx="3514725" cy="369332"/>
          </a:xfrm>
          <a:prstGeom prst="rect">
            <a:avLst/>
          </a:prstGeom>
          <a:noFill/>
        </p:spPr>
        <p:txBody>
          <a:bodyPr wrap="square" rtlCol="0">
            <a:spAutoFit/>
          </a:bodyPr>
          <a:lstStyle/>
          <a:p>
            <a:r>
              <a:rPr lang="en-US" dirty="0"/>
              <a:t>3. Ketel Marte</a:t>
            </a:r>
          </a:p>
        </p:txBody>
      </p:sp>
      <p:sp>
        <p:nvSpPr>
          <p:cNvPr id="18" name="TextBox 17">
            <a:extLst>
              <a:ext uri="{FF2B5EF4-FFF2-40B4-BE49-F238E27FC236}">
                <a16:creationId xmlns:a16="http://schemas.microsoft.com/office/drawing/2014/main" id="{FE84429D-C8CB-04A0-4BEB-25627EBD4E32}"/>
              </a:ext>
            </a:extLst>
          </p:cNvPr>
          <p:cNvSpPr txBox="1"/>
          <p:nvPr/>
        </p:nvSpPr>
        <p:spPr>
          <a:xfrm>
            <a:off x="3876673" y="4272677"/>
            <a:ext cx="3659355" cy="2585323"/>
          </a:xfrm>
          <a:prstGeom prst="rect">
            <a:avLst/>
          </a:prstGeom>
          <a:noFill/>
        </p:spPr>
        <p:txBody>
          <a:bodyPr wrap="square" rtlCol="0">
            <a:spAutoFit/>
          </a:bodyPr>
          <a:lstStyle/>
          <a:p>
            <a:r>
              <a:rPr lang="en-US" dirty="0"/>
              <a:t>Because Marte missed some due to injury, he has much less WAR than Crow-Armstrong and Ohtani. However, when the season ends, I expect Marte to maintain his rate stats (OPS and </a:t>
            </a:r>
            <a:r>
              <a:rPr lang="en-US" dirty="0" err="1"/>
              <a:t>wOBA</a:t>
            </a:r>
            <a:r>
              <a:rPr lang="en-US" dirty="0"/>
              <a:t>) and climb the WAR rankings. He accumulates over 1 WAR per 100 PA, which ranks 3</a:t>
            </a:r>
            <a:r>
              <a:rPr lang="en-US" baseline="30000" dirty="0"/>
              <a:t>rd</a:t>
            </a:r>
            <a:r>
              <a:rPr lang="en-US" dirty="0"/>
              <a:t> in the NL.</a:t>
            </a:r>
          </a:p>
        </p:txBody>
      </p:sp>
      <p:sp>
        <p:nvSpPr>
          <p:cNvPr id="19" name="TextBox 18">
            <a:extLst>
              <a:ext uri="{FF2B5EF4-FFF2-40B4-BE49-F238E27FC236}">
                <a16:creationId xmlns:a16="http://schemas.microsoft.com/office/drawing/2014/main" id="{763A2B14-F3AF-B7B9-64DC-37858287F085}"/>
              </a:ext>
            </a:extLst>
          </p:cNvPr>
          <p:cNvSpPr txBox="1"/>
          <p:nvPr/>
        </p:nvSpPr>
        <p:spPr>
          <a:xfrm>
            <a:off x="8570852" y="3808751"/>
            <a:ext cx="3514725" cy="369332"/>
          </a:xfrm>
          <a:prstGeom prst="rect">
            <a:avLst/>
          </a:prstGeom>
          <a:noFill/>
        </p:spPr>
        <p:txBody>
          <a:bodyPr wrap="square" rtlCol="0">
            <a:spAutoFit/>
          </a:bodyPr>
          <a:lstStyle/>
          <a:p>
            <a:r>
              <a:rPr lang="en-US" dirty="0"/>
              <a:t>NL Rankings by WAR per 100 PA</a:t>
            </a:r>
          </a:p>
        </p:txBody>
      </p:sp>
      <p:pic>
        <p:nvPicPr>
          <p:cNvPr id="10" name="Picture 9" descr="A table with numbers and letters&#10;&#10;AI-generated content may be incorrect.">
            <a:extLst>
              <a:ext uri="{FF2B5EF4-FFF2-40B4-BE49-F238E27FC236}">
                <a16:creationId xmlns:a16="http://schemas.microsoft.com/office/drawing/2014/main" id="{12D0A65E-EC27-6F3D-0E89-F84741B21DB1}"/>
              </a:ext>
            </a:extLst>
          </p:cNvPr>
          <p:cNvPicPr>
            <a:picLocks noChangeAspect="1"/>
          </p:cNvPicPr>
          <p:nvPr/>
        </p:nvPicPr>
        <p:blipFill>
          <a:blip r:embed="rId2"/>
          <a:stretch>
            <a:fillRect/>
          </a:stretch>
        </p:blipFill>
        <p:spPr>
          <a:xfrm>
            <a:off x="7867650" y="4362749"/>
            <a:ext cx="4229978" cy="2074867"/>
          </a:xfrm>
          <a:prstGeom prst="rect">
            <a:avLst/>
          </a:prstGeom>
        </p:spPr>
      </p:pic>
      <p:pic>
        <p:nvPicPr>
          <p:cNvPr id="15" name="Picture 14" descr="A table with numbers and names&#10;&#10;AI-generated content may be incorrect.">
            <a:extLst>
              <a:ext uri="{FF2B5EF4-FFF2-40B4-BE49-F238E27FC236}">
                <a16:creationId xmlns:a16="http://schemas.microsoft.com/office/drawing/2014/main" id="{0A36BF78-44AD-441D-AFEC-1B8B63A8F3EE}"/>
              </a:ext>
            </a:extLst>
          </p:cNvPr>
          <p:cNvPicPr>
            <a:picLocks noChangeAspect="1"/>
          </p:cNvPicPr>
          <p:nvPr/>
        </p:nvPicPr>
        <p:blipFill>
          <a:blip r:embed="rId3"/>
          <a:stretch>
            <a:fillRect/>
          </a:stretch>
        </p:blipFill>
        <p:spPr>
          <a:xfrm>
            <a:off x="8333857" y="776039"/>
            <a:ext cx="3297563" cy="2985535"/>
          </a:xfrm>
          <a:prstGeom prst="rect">
            <a:avLst/>
          </a:prstGeom>
        </p:spPr>
      </p:pic>
    </p:spTree>
    <p:extLst>
      <p:ext uri="{BB962C8B-B14F-4D97-AF65-F5344CB8AC3E}">
        <p14:creationId xmlns:p14="http://schemas.microsoft.com/office/powerpoint/2010/main" val="1182412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78DC1-F813-DEFF-8E3A-99263B119E6B}"/>
              </a:ext>
            </a:extLst>
          </p:cNvPr>
          <p:cNvSpPr>
            <a:spLocks noGrp="1"/>
          </p:cNvSpPr>
          <p:nvPr>
            <p:ph type="title"/>
          </p:nvPr>
        </p:nvSpPr>
        <p:spPr>
          <a:xfrm>
            <a:off x="830998" y="2577001"/>
            <a:ext cx="9910296" cy="2590027"/>
          </a:xfrm>
        </p:spPr>
        <p:txBody>
          <a:bodyPr vert="horz" lIns="91440" tIns="45720" rIns="91440" bIns="45720" rtlCol="0" anchor="t">
            <a:normAutofit/>
          </a:bodyPr>
          <a:lstStyle/>
          <a:p>
            <a:r>
              <a:rPr lang="en-US" sz="8000" kern="1200" dirty="0">
                <a:solidFill>
                  <a:schemeClr val="tx1"/>
                </a:solidFill>
                <a:latin typeface="+mj-lt"/>
                <a:ea typeface="+mj-ea"/>
                <a:cs typeface="+mj-cs"/>
              </a:rPr>
              <a:t>Predicting the MVP</a:t>
            </a:r>
          </a:p>
        </p:txBody>
      </p:sp>
      <p:sp>
        <p:nvSpPr>
          <p:cNvPr id="3" name="Content Placeholder 2">
            <a:extLst>
              <a:ext uri="{FF2B5EF4-FFF2-40B4-BE49-F238E27FC236}">
                <a16:creationId xmlns:a16="http://schemas.microsoft.com/office/drawing/2014/main" id="{910CA007-697D-2786-726B-27176E948164}"/>
              </a:ext>
            </a:extLst>
          </p:cNvPr>
          <p:cNvSpPr>
            <a:spLocks noGrp="1"/>
          </p:cNvSpPr>
          <p:nvPr>
            <p:ph idx="1"/>
          </p:nvPr>
        </p:nvSpPr>
        <p:spPr>
          <a:xfrm>
            <a:off x="966278" y="2787815"/>
            <a:ext cx="9910295" cy="1281733"/>
          </a:xfrm>
        </p:spPr>
        <p:txBody>
          <a:bodyPr vert="horz" lIns="91440" tIns="45720" rIns="91440" bIns="45720" rtlCol="0" anchor="b">
            <a:normAutofit/>
          </a:bodyPr>
          <a:lstStyle/>
          <a:p>
            <a:pPr marL="0" indent="0">
              <a:buNone/>
            </a:pPr>
            <a:r>
              <a:rPr lang="en-US" sz="2400" kern="1200" dirty="0">
                <a:solidFill>
                  <a:schemeClr val="tx1"/>
                </a:solidFill>
                <a:latin typeface="+mn-lt"/>
                <a:ea typeface="+mn-ea"/>
                <a:cs typeface="+mn-cs"/>
              </a:rPr>
              <a:t>Using </a:t>
            </a:r>
            <a:r>
              <a:rPr lang="en-US" sz="2400" dirty="0"/>
              <a:t>R Studio </a:t>
            </a:r>
            <a:r>
              <a:rPr lang="en-US" sz="2400" kern="1200" dirty="0">
                <a:solidFill>
                  <a:schemeClr val="tx1"/>
                </a:solidFill>
                <a:latin typeface="+mn-lt"/>
                <a:ea typeface="+mn-ea"/>
                <a:cs typeface="+mn-cs"/>
              </a:rPr>
              <a:t>to predict the 2025 AL and NL MVP</a:t>
            </a:r>
          </a:p>
        </p:txBody>
      </p:sp>
    </p:spTree>
    <p:extLst>
      <p:ext uri="{BB962C8B-B14F-4D97-AF65-F5344CB8AC3E}">
        <p14:creationId xmlns:p14="http://schemas.microsoft.com/office/powerpoint/2010/main" val="3926034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8064D1-F14B-D646-DA6A-81270237E56E}"/>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ECEE03-918F-43ED-A7B3-F1BDE3FCE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D52795-1F37-D3D3-D66C-F8BE89956271}"/>
              </a:ext>
            </a:extLst>
          </p:cNvPr>
          <p:cNvSpPr>
            <a:spLocks noGrp="1"/>
          </p:cNvSpPr>
          <p:nvPr>
            <p:ph type="title"/>
          </p:nvPr>
        </p:nvSpPr>
        <p:spPr>
          <a:xfrm>
            <a:off x="838200" y="400051"/>
            <a:ext cx="10515600" cy="1270232"/>
          </a:xfrm>
        </p:spPr>
        <p:txBody>
          <a:bodyPr vert="horz" lIns="91440" tIns="45720" rIns="91440" bIns="45720" rtlCol="0" anchor="b">
            <a:normAutofit/>
          </a:bodyPr>
          <a:lstStyle/>
          <a:p>
            <a:pPr algn="ctr"/>
            <a:r>
              <a:rPr lang="en-US" sz="6600" kern="1200">
                <a:solidFill>
                  <a:schemeClr val="tx1"/>
                </a:solidFill>
                <a:latin typeface="+mj-lt"/>
                <a:ea typeface="+mj-ea"/>
                <a:cs typeface="+mj-cs"/>
              </a:rPr>
              <a:t>My Model</a:t>
            </a:r>
          </a:p>
        </p:txBody>
      </p:sp>
      <p:sp>
        <p:nvSpPr>
          <p:cNvPr id="5" name="TextBox 4">
            <a:extLst>
              <a:ext uri="{FF2B5EF4-FFF2-40B4-BE49-F238E27FC236}">
                <a16:creationId xmlns:a16="http://schemas.microsoft.com/office/drawing/2014/main" id="{B6C18067-B66E-C27E-1085-0943B7D05F6C}"/>
              </a:ext>
            </a:extLst>
          </p:cNvPr>
          <p:cNvSpPr txBox="1"/>
          <p:nvPr/>
        </p:nvSpPr>
        <p:spPr>
          <a:xfrm>
            <a:off x="838200" y="4627107"/>
            <a:ext cx="10515600" cy="4179590"/>
          </a:xfrm>
          <a:prstGeom prst="rect">
            <a:avLst/>
          </a:prstGeom>
        </p:spPr>
        <p:txBody>
          <a:bodyPr vert="horz" lIns="91440" tIns="45720" rIns="91440" bIns="45720" rtlCol="0">
            <a:normAutofit/>
          </a:bodyPr>
          <a:lstStyle/>
          <a:p>
            <a:pPr algn="ctr" defTabSz="914400">
              <a:lnSpc>
                <a:spcPct val="90000"/>
              </a:lnSpc>
              <a:spcBef>
                <a:spcPts val="1000"/>
              </a:spcBef>
            </a:pPr>
            <a:r>
              <a:rPr lang="en-US" kern="1200" dirty="0">
                <a:solidFill>
                  <a:schemeClr val="tx1"/>
                </a:solidFill>
                <a:latin typeface="+mn-lt"/>
                <a:ea typeface="+mn-ea"/>
                <a:cs typeface="+mn-cs"/>
              </a:rPr>
              <a:t>The weights I assigned are:</a:t>
            </a:r>
          </a:p>
          <a:p>
            <a:pPr algn="ctr" defTabSz="914400">
              <a:lnSpc>
                <a:spcPct val="90000"/>
              </a:lnSpc>
              <a:spcBef>
                <a:spcPts val="1000"/>
              </a:spcBef>
            </a:pPr>
            <a:r>
              <a:rPr lang="en-US" kern="1200" dirty="0">
                <a:solidFill>
                  <a:schemeClr val="tx1"/>
                </a:solidFill>
                <a:latin typeface="+mn-lt"/>
                <a:ea typeface="+mn-ea"/>
                <a:cs typeface="+mn-cs"/>
              </a:rPr>
              <a:t>WAR: 0.4</a:t>
            </a:r>
          </a:p>
          <a:p>
            <a:pPr algn="ctr" defTabSz="914400">
              <a:lnSpc>
                <a:spcPct val="90000"/>
              </a:lnSpc>
              <a:spcBef>
                <a:spcPts val="1000"/>
              </a:spcBef>
            </a:pPr>
            <a:r>
              <a:rPr lang="en-US" kern="1200" dirty="0" err="1">
                <a:solidFill>
                  <a:schemeClr val="tx1"/>
                </a:solidFill>
                <a:latin typeface="+mn-lt"/>
                <a:ea typeface="+mn-ea"/>
                <a:cs typeface="+mn-cs"/>
              </a:rPr>
              <a:t>wRC</a:t>
            </a:r>
            <a:r>
              <a:rPr lang="en-US" kern="1200" dirty="0">
                <a:solidFill>
                  <a:schemeClr val="tx1"/>
                </a:solidFill>
                <a:latin typeface="+mn-lt"/>
                <a:ea typeface="+mn-ea"/>
                <a:cs typeface="+mn-cs"/>
              </a:rPr>
              <a:t>+: 0.35</a:t>
            </a:r>
          </a:p>
          <a:p>
            <a:pPr algn="ctr" defTabSz="914400">
              <a:lnSpc>
                <a:spcPct val="90000"/>
              </a:lnSpc>
              <a:spcBef>
                <a:spcPts val="1000"/>
              </a:spcBef>
            </a:pPr>
            <a:r>
              <a:rPr lang="en-US" kern="1200" dirty="0" err="1">
                <a:solidFill>
                  <a:schemeClr val="tx1"/>
                </a:solidFill>
                <a:latin typeface="+mn-lt"/>
                <a:ea typeface="+mn-ea"/>
                <a:cs typeface="+mn-cs"/>
              </a:rPr>
              <a:t>wOBA</a:t>
            </a:r>
            <a:r>
              <a:rPr lang="en-US" kern="1200" dirty="0">
                <a:solidFill>
                  <a:schemeClr val="tx1"/>
                </a:solidFill>
                <a:latin typeface="+mn-lt"/>
                <a:ea typeface="+mn-ea"/>
                <a:cs typeface="+mn-cs"/>
              </a:rPr>
              <a:t>: 0.15 </a:t>
            </a:r>
          </a:p>
          <a:p>
            <a:pPr algn="ctr" defTabSz="914400">
              <a:lnSpc>
                <a:spcPct val="90000"/>
              </a:lnSpc>
              <a:spcBef>
                <a:spcPts val="1000"/>
              </a:spcBef>
            </a:pPr>
            <a:r>
              <a:rPr lang="en-US" kern="1200" dirty="0">
                <a:solidFill>
                  <a:schemeClr val="tx1"/>
                </a:solidFill>
                <a:latin typeface="+mn-lt"/>
                <a:ea typeface="+mn-ea"/>
                <a:cs typeface="+mn-cs"/>
              </a:rPr>
              <a:t>OPS : 0.1</a:t>
            </a:r>
          </a:p>
        </p:txBody>
      </p:sp>
      <p:sp>
        <p:nvSpPr>
          <p:cNvPr id="16" name="sketch line">
            <a:extLst>
              <a:ext uri="{FF2B5EF4-FFF2-40B4-BE49-F238E27FC236}">
                <a16:creationId xmlns:a16="http://schemas.microsoft.com/office/drawing/2014/main" id="{010B55F0-C448-403A-8231-AD42A7BA2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682" y="1661139"/>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0D2137D-948D-808A-C5BB-25621A7D224F}"/>
              </a:ext>
            </a:extLst>
          </p:cNvPr>
          <p:cNvSpPr txBox="1"/>
          <p:nvPr/>
        </p:nvSpPr>
        <p:spPr>
          <a:xfrm>
            <a:off x="425251" y="2010252"/>
            <a:ext cx="3659355" cy="2185214"/>
          </a:xfrm>
          <a:prstGeom prst="rect">
            <a:avLst/>
          </a:prstGeom>
          <a:noFill/>
        </p:spPr>
        <p:txBody>
          <a:bodyPr wrap="square" rtlCol="0">
            <a:spAutoFit/>
          </a:bodyPr>
          <a:lstStyle/>
          <a:p>
            <a:pPr>
              <a:spcAft>
                <a:spcPts val="600"/>
              </a:spcAft>
            </a:pPr>
            <a:r>
              <a:rPr lang="en-US" dirty="0"/>
              <a:t>Creates two separate tables, one for the American League and one for the National League.</a:t>
            </a:r>
          </a:p>
          <a:p>
            <a:pPr>
              <a:spcAft>
                <a:spcPts val="600"/>
              </a:spcAft>
            </a:pPr>
            <a:endParaRPr lang="en-US" dirty="0"/>
          </a:p>
          <a:p>
            <a:pPr>
              <a:spcAft>
                <a:spcPts val="600"/>
              </a:spcAft>
            </a:pPr>
            <a:r>
              <a:rPr lang="en-US" dirty="0"/>
              <a:t>These tables hold Fangraphs statistics from the 2014 – 2024 seasons. </a:t>
            </a:r>
          </a:p>
        </p:txBody>
      </p:sp>
      <p:sp>
        <p:nvSpPr>
          <p:cNvPr id="6" name="TextBox 5">
            <a:extLst>
              <a:ext uri="{FF2B5EF4-FFF2-40B4-BE49-F238E27FC236}">
                <a16:creationId xmlns:a16="http://schemas.microsoft.com/office/drawing/2014/main" id="{8865B3D2-E982-C9DE-21E5-0BE443459A1D}"/>
              </a:ext>
            </a:extLst>
          </p:cNvPr>
          <p:cNvSpPr txBox="1"/>
          <p:nvPr/>
        </p:nvSpPr>
        <p:spPr>
          <a:xfrm>
            <a:off x="8529596" y="1948697"/>
            <a:ext cx="3659355" cy="1754326"/>
          </a:xfrm>
          <a:prstGeom prst="rect">
            <a:avLst/>
          </a:prstGeom>
          <a:noFill/>
        </p:spPr>
        <p:txBody>
          <a:bodyPr wrap="square" rtlCol="0">
            <a:spAutoFit/>
          </a:bodyPr>
          <a:lstStyle/>
          <a:p>
            <a:pPr>
              <a:spcAft>
                <a:spcPts val="600"/>
              </a:spcAft>
            </a:pPr>
            <a:r>
              <a:rPr lang="en-US" dirty="0"/>
              <a:t>This produces a score for each MVP candidate, which is displayed by a bar chart. There is a chart for the AL, NL, and MLB altogether, so I can compare the candidates from both leagues.</a:t>
            </a:r>
          </a:p>
        </p:txBody>
      </p:sp>
      <p:sp>
        <p:nvSpPr>
          <p:cNvPr id="9" name="TextBox 8">
            <a:extLst>
              <a:ext uri="{FF2B5EF4-FFF2-40B4-BE49-F238E27FC236}">
                <a16:creationId xmlns:a16="http://schemas.microsoft.com/office/drawing/2014/main" id="{75A56C4E-0E4D-7584-3C6C-288D396BF9C3}"/>
              </a:ext>
            </a:extLst>
          </p:cNvPr>
          <p:cNvSpPr txBox="1"/>
          <p:nvPr/>
        </p:nvSpPr>
        <p:spPr>
          <a:xfrm>
            <a:off x="4183614" y="1948697"/>
            <a:ext cx="3821723" cy="2585323"/>
          </a:xfrm>
          <a:prstGeom prst="rect">
            <a:avLst/>
          </a:prstGeom>
          <a:noFill/>
        </p:spPr>
        <p:txBody>
          <a:bodyPr wrap="square">
            <a:spAutoFit/>
          </a:bodyPr>
          <a:lstStyle/>
          <a:p>
            <a:pPr algn="ctr">
              <a:spcAft>
                <a:spcPts val="600"/>
              </a:spcAft>
            </a:pPr>
            <a:r>
              <a:rPr lang="en-US" dirty="0"/>
              <a:t>Then, I normalized WAR, </a:t>
            </a:r>
            <a:r>
              <a:rPr lang="en-US" dirty="0" err="1"/>
              <a:t>wRC</a:t>
            </a:r>
            <a:r>
              <a:rPr lang="en-US" dirty="0"/>
              <a:t>+, </a:t>
            </a:r>
            <a:r>
              <a:rPr lang="en-US" dirty="0" err="1"/>
              <a:t>wOBA</a:t>
            </a:r>
            <a:r>
              <a:rPr lang="en-US" dirty="0"/>
              <a:t> and OPS, so I can assign weights and produce an appropriate score for each MVP candidate. These 4 stats are either relative to the league average (</a:t>
            </a:r>
            <a:r>
              <a:rPr lang="en-US" dirty="0" err="1"/>
              <a:t>wRC</a:t>
            </a:r>
            <a:r>
              <a:rPr lang="en-US" dirty="0"/>
              <a:t>+), a calculated percentage (OPS and </a:t>
            </a:r>
            <a:r>
              <a:rPr lang="en-US" dirty="0" err="1"/>
              <a:t>wOBA</a:t>
            </a:r>
            <a:r>
              <a:rPr lang="en-US" dirty="0"/>
              <a:t>), or a more complicated formula (WAR). To clean up the stats, I normalized them.</a:t>
            </a:r>
          </a:p>
        </p:txBody>
      </p:sp>
    </p:spTree>
    <p:extLst>
      <p:ext uri="{BB962C8B-B14F-4D97-AF65-F5344CB8AC3E}">
        <p14:creationId xmlns:p14="http://schemas.microsoft.com/office/powerpoint/2010/main" val="22403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0FFAF-743E-35FD-B501-ABDE2E9D61BD}"/>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000" kern="1200">
                <a:solidFill>
                  <a:schemeClr val="tx1"/>
                </a:solidFill>
                <a:latin typeface="+mj-lt"/>
                <a:ea typeface="+mj-ea"/>
                <a:cs typeface="+mj-cs"/>
              </a:rPr>
              <a:t>AL MVP: Aaron Judge</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E8D73DE-A3AA-8F0A-CAA8-AE658D9533F6}"/>
              </a:ext>
            </a:extLst>
          </p:cNvPr>
          <p:cNvSpPr txBox="1"/>
          <p:nvPr/>
        </p:nvSpPr>
        <p:spPr>
          <a:xfrm>
            <a:off x="630936" y="2807208"/>
            <a:ext cx="3429000" cy="3410712"/>
          </a:xfrm>
          <a:prstGeom prst="rect">
            <a:avLst/>
          </a:prstGeom>
        </p:spPr>
        <p:txBody>
          <a:bodyPr vert="horz" lIns="91440" tIns="45720" rIns="91440" bIns="45720" rtlCol="0" anchor="t">
            <a:normAutofit/>
          </a:bodyPr>
          <a:lstStyle/>
          <a:p>
            <a:pPr defTabSz="914400">
              <a:lnSpc>
                <a:spcPct val="90000"/>
              </a:lnSpc>
              <a:spcAft>
                <a:spcPts val="600"/>
              </a:spcAft>
            </a:pPr>
            <a:r>
              <a:rPr lang="en-US" sz="2200" dirty="0"/>
              <a:t>No surprise here, Judge leads in all 4 major categories by a wide margin, scoring 51.6 on my model. Barring a poor second half of the season, Judge will be taking home his 3rd MVP.</a:t>
            </a:r>
          </a:p>
        </p:txBody>
      </p:sp>
      <p:pic>
        <p:nvPicPr>
          <p:cNvPr id="5" name="Picture 4" descr="A graph with blue rectangular bars&#10;&#10;AI-generated content may be incorrect.">
            <a:extLst>
              <a:ext uri="{FF2B5EF4-FFF2-40B4-BE49-F238E27FC236}">
                <a16:creationId xmlns:a16="http://schemas.microsoft.com/office/drawing/2014/main" id="{E4D96526-5441-E156-0FA3-EA537604D771}"/>
              </a:ext>
            </a:extLst>
          </p:cNvPr>
          <p:cNvPicPr>
            <a:picLocks noChangeAspect="1"/>
          </p:cNvPicPr>
          <p:nvPr/>
        </p:nvPicPr>
        <p:blipFill>
          <a:blip r:embed="rId2"/>
          <a:stretch>
            <a:fillRect/>
          </a:stretch>
        </p:blipFill>
        <p:spPr>
          <a:xfrm>
            <a:off x="4754889" y="1142144"/>
            <a:ext cx="6903720" cy="4573712"/>
          </a:xfrm>
          <a:prstGeom prst="rect">
            <a:avLst/>
          </a:prstGeom>
        </p:spPr>
      </p:pic>
    </p:spTree>
    <p:extLst>
      <p:ext uri="{BB962C8B-B14F-4D97-AF65-F5344CB8AC3E}">
        <p14:creationId xmlns:p14="http://schemas.microsoft.com/office/powerpoint/2010/main" val="420661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F5629D-76DB-8704-A554-903B5DD0B57B}"/>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F81FF-ED0C-33D8-B9F3-8C86AE18006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NL MVP: Shohei Ohtani</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08F51C-AE25-DED9-A7D3-F8EEE17E8AA1}"/>
              </a:ext>
            </a:extLst>
          </p:cNvPr>
          <p:cNvSpPr txBox="1"/>
          <p:nvPr/>
        </p:nvSpPr>
        <p:spPr>
          <a:xfrm>
            <a:off x="630936" y="2807208"/>
            <a:ext cx="3429000" cy="3410712"/>
          </a:xfrm>
          <a:prstGeom prst="rect">
            <a:avLst/>
          </a:prstGeom>
        </p:spPr>
        <p:txBody>
          <a:bodyPr vert="horz" lIns="91440" tIns="45720" rIns="91440" bIns="45720" rtlCol="0" anchor="t">
            <a:normAutofit lnSpcReduction="10000"/>
          </a:bodyPr>
          <a:lstStyle/>
          <a:p>
            <a:pPr defTabSz="914400">
              <a:lnSpc>
                <a:spcPct val="90000"/>
              </a:lnSpc>
              <a:spcAft>
                <a:spcPts val="600"/>
              </a:spcAft>
            </a:pPr>
            <a:r>
              <a:rPr lang="en-US" sz="2200" dirty="0"/>
              <a:t>The NL MVP race is much closer, but Ohtani takes it over Pete Crow-Armstrong. I picked Crow-Armstrong because of the WAR difference, but Ohtani leads the NL in many offensive categories, so the model favors him. It will be close, but Shohei Ohtani will take home his 4</a:t>
            </a:r>
            <a:r>
              <a:rPr lang="en-US" sz="2200" baseline="30000" dirty="0"/>
              <a:t>th</a:t>
            </a:r>
            <a:r>
              <a:rPr lang="en-US" sz="2200" dirty="0"/>
              <a:t> MVP this season.</a:t>
            </a:r>
          </a:p>
        </p:txBody>
      </p:sp>
      <p:pic>
        <p:nvPicPr>
          <p:cNvPr id="4" name="Picture 3" descr="A graph with a number of red bars&#10;&#10;AI-generated content may be incorrect.">
            <a:extLst>
              <a:ext uri="{FF2B5EF4-FFF2-40B4-BE49-F238E27FC236}">
                <a16:creationId xmlns:a16="http://schemas.microsoft.com/office/drawing/2014/main" id="{567F939C-9C9C-213F-0C4C-535CE838D051}"/>
              </a:ext>
            </a:extLst>
          </p:cNvPr>
          <p:cNvPicPr>
            <a:picLocks noChangeAspect="1"/>
          </p:cNvPicPr>
          <p:nvPr/>
        </p:nvPicPr>
        <p:blipFill>
          <a:blip r:embed="rId2"/>
          <a:stretch>
            <a:fillRect/>
          </a:stretch>
        </p:blipFill>
        <p:spPr>
          <a:xfrm>
            <a:off x="4501660" y="1246728"/>
            <a:ext cx="7041329" cy="4488846"/>
          </a:xfrm>
          <a:prstGeom prst="rect">
            <a:avLst/>
          </a:prstGeom>
        </p:spPr>
      </p:pic>
    </p:spTree>
    <p:extLst>
      <p:ext uri="{BB962C8B-B14F-4D97-AF65-F5344CB8AC3E}">
        <p14:creationId xmlns:p14="http://schemas.microsoft.com/office/powerpoint/2010/main" val="4195235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85428-4E5D-5162-9C82-C419B466D918}"/>
              </a:ext>
            </a:extLst>
          </p:cNvPr>
          <p:cNvSpPr>
            <a:spLocks noGrp="1"/>
          </p:cNvSpPr>
          <p:nvPr>
            <p:ph type="title"/>
          </p:nvPr>
        </p:nvSpPr>
        <p:spPr>
          <a:xfrm>
            <a:off x="686834" y="1153572"/>
            <a:ext cx="3200400" cy="4461163"/>
          </a:xfrm>
        </p:spPr>
        <p:txBody>
          <a:bodyPr>
            <a:normAutofit/>
          </a:bodyPr>
          <a:lstStyle/>
          <a:p>
            <a:r>
              <a:rPr lang="en-US">
                <a:solidFill>
                  <a:srgbClr val="FFFFFF"/>
                </a:solidFill>
              </a:rPr>
              <a:t>Concluding Thoughts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994CE1-2200-C565-FD04-6B123149FD4D}"/>
              </a:ext>
            </a:extLst>
          </p:cNvPr>
          <p:cNvSpPr>
            <a:spLocks noGrp="1"/>
          </p:cNvSpPr>
          <p:nvPr>
            <p:ph idx="1"/>
          </p:nvPr>
        </p:nvSpPr>
        <p:spPr>
          <a:xfrm>
            <a:off x="4447308" y="591344"/>
            <a:ext cx="6906491" cy="5585619"/>
          </a:xfrm>
        </p:spPr>
        <p:txBody>
          <a:bodyPr anchor="ctr">
            <a:normAutofit/>
          </a:bodyPr>
          <a:lstStyle/>
          <a:p>
            <a:pPr marL="0" indent="0">
              <a:buNone/>
            </a:pPr>
            <a:r>
              <a:rPr lang="en-US" dirty="0"/>
              <a:t>Baseball has evolved into such a statistically-driven sport that correctly using key metrics is essential for predicting performance and evaluating players and teams. The most innovative, analytical organizations are consistently the most successful in today’s game. This project demonstrates how data can guide us beyond our own bias, providing a clearer, evidence-based view of who truly deserves recognition and awards. By building an MLB database and building a model to identify the MVP, I’ve shown how numbers can shape a more insightful approach to baseball’s biggest award.</a:t>
            </a:r>
          </a:p>
        </p:txBody>
      </p:sp>
    </p:spTree>
    <p:extLst>
      <p:ext uri="{BB962C8B-B14F-4D97-AF65-F5344CB8AC3E}">
        <p14:creationId xmlns:p14="http://schemas.microsoft.com/office/powerpoint/2010/main" val="3686848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90448-59B0-33B7-AAD1-13B4920D0E20}"/>
              </a:ext>
            </a:extLst>
          </p:cNvPr>
          <p:cNvSpPr>
            <a:spLocks noGrp="1"/>
          </p:cNvSpPr>
          <p:nvPr>
            <p:ph type="title"/>
          </p:nvPr>
        </p:nvSpPr>
        <p:spPr/>
        <p:txBody>
          <a:bodyPr/>
          <a:lstStyle/>
          <a:p>
            <a:pPr algn="ctr"/>
            <a:r>
              <a:rPr lang="en-US" dirty="0"/>
              <a:t>Additional Links</a:t>
            </a:r>
          </a:p>
        </p:txBody>
      </p:sp>
      <p:sp>
        <p:nvSpPr>
          <p:cNvPr id="3" name="Content Placeholder 2">
            <a:extLst>
              <a:ext uri="{FF2B5EF4-FFF2-40B4-BE49-F238E27FC236}">
                <a16:creationId xmlns:a16="http://schemas.microsoft.com/office/drawing/2014/main" id="{2280FE36-DBF5-8CE6-5E70-A0A83C733090}"/>
              </a:ext>
            </a:extLst>
          </p:cNvPr>
          <p:cNvSpPr>
            <a:spLocks noGrp="1"/>
          </p:cNvSpPr>
          <p:nvPr>
            <p:ph idx="1"/>
          </p:nvPr>
        </p:nvSpPr>
        <p:spPr/>
        <p:txBody>
          <a:bodyPr/>
          <a:lstStyle/>
          <a:p>
            <a:pPr marL="0" indent="0" algn="ctr">
              <a:buNone/>
            </a:pPr>
            <a:r>
              <a:rPr lang="en-US" dirty="0"/>
              <a:t>LinkedIn: </a:t>
            </a:r>
            <a:r>
              <a:rPr lang="en-US" dirty="0">
                <a:hlinkClick r:id="rId2"/>
              </a:rPr>
              <a:t>https://www.linkedin.com/in/evan-adinolfe/</a:t>
            </a:r>
            <a:endParaRPr lang="en-US" dirty="0"/>
          </a:p>
          <a:p>
            <a:pPr marL="0" indent="0" algn="ctr">
              <a:buNone/>
            </a:pPr>
            <a:r>
              <a:rPr lang="en-US" dirty="0"/>
              <a:t>GitHub: </a:t>
            </a:r>
            <a:r>
              <a:rPr lang="en-US" dirty="0">
                <a:hlinkClick r:id="rId3"/>
              </a:rPr>
              <a:t>https://github.com/evanadinolfe</a:t>
            </a:r>
            <a:endParaRPr lang="en-US" dirty="0"/>
          </a:p>
          <a:p>
            <a:pPr marL="0" indent="0" algn="ctr">
              <a:buNone/>
            </a:pPr>
            <a:r>
              <a:rPr lang="en-US" dirty="0"/>
              <a:t>Email: </a:t>
            </a:r>
            <a:r>
              <a:rPr lang="en-US" dirty="0">
                <a:hlinkClick r:id="rId4"/>
              </a:rPr>
              <a:t>evanadinolfe@gmail.com</a:t>
            </a:r>
            <a:endParaRPr lang="en-US" dirty="0"/>
          </a:p>
        </p:txBody>
      </p:sp>
    </p:spTree>
    <p:extLst>
      <p:ext uri="{BB962C8B-B14F-4D97-AF65-F5344CB8AC3E}">
        <p14:creationId xmlns:p14="http://schemas.microsoft.com/office/powerpoint/2010/main" val="3498825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CBF6D-16B8-86FC-2DDE-9D2E1F8D859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Analysis Overview</a:t>
            </a:r>
          </a:p>
        </p:txBody>
      </p:sp>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D8E599D1-8FB8-2752-375E-D784D4CA840C}"/>
              </a:ext>
            </a:extLst>
          </p:cNvPr>
          <p:cNvGraphicFramePr/>
          <p:nvPr>
            <p:extLst>
              <p:ext uri="{D42A27DB-BD31-4B8C-83A1-F6EECF244321}">
                <p14:modId xmlns:p14="http://schemas.microsoft.com/office/powerpoint/2010/main" val="2146305046"/>
              </p:ext>
            </p:extLst>
          </p:nvPr>
        </p:nvGraphicFramePr>
        <p:xfrm>
          <a:off x="3252029" y="2744748"/>
          <a:ext cx="5683344" cy="2486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4110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1C49-446B-F00F-E524-8D40B020B793}"/>
              </a:ext>
            </a:extLst>
          </p:cNvPr>
          <p:cNvSpPr>
            <a:spLocks noGrp="1"/>
          </p:cNvSpPr>
          <p:nvPr>
            <p:ph type="title"/>
          </p:nvPr>
        </p:nvSpPr>
        <p:spPr>
          <a:xfrm>
            <a:off x="635295" y="111026"/>
            <a:ext cx="10141799" cy="1300554"/>
          </a:xfrm>
        </p:spPr>
        <p:txBody>
          <a:bodyPr anchor="b">
            <a:normAutofit/>
          </a:bodyPr>
          <a:lstStyle/>
          <a:p>
            <a:r>
              <a:rPr lang="en-US" sz="4800" dirty="0"/>
              <a:t>Unluckiest Players by </a:t>
            </a:r>
            <a:r>
              <a:rPr lang="en-US" sz="4800" dirty="0" err="1"/>
              <a:t>xwOBA</a:t>
            </a:r>
            <a:endParaRPr lang="en-US" sz="4800" dirty="0"/>
          </a:p>
        </p:txBody>
      </p:sp>
      <p:pic>
        <p:nvPicPr>
          <p:cNvPr id="5" name="Content Placeholder 4" descr="A table of numbers and letters&#10;&#10;AI-generated content may be incorrect.">
            <a:extLst>
              <a:ext uri="{FF2B5EF4-FFF2-40B4-BE49-F238E27FC236}">
                <a16:creationId xmlns:a16="http://schemas.microsoft.com/office/drawing/2014/main" id="{A4B3D814-AE6F-DC30-85E0-9C7E98F01FC0}"/>
              </a:ext>
            </a:extLst>
          </p:cNvPr>
          <p:cNvPicPr>
            <a:picLocks noChangeAspect="1"/>
          </p:cNvPicPr>
          <p:nvPr/>
        </p:nvPicPr>
        <p:blipFill>
          <a:blip r:embed="rId2"/>
          <a:stretch>
            <a:fillRect/>
          </a:stretch>
        </p:blipFill>
        <p:spPr>
          <a:xfrm>
            <a:off x="424399" y="2598599"/>
            <a:ext cx="6024563" cy="3539430"/>
          </a:xfrm>
          <a:prstGeom prst="rect">
            <a:avLst/>
          </a:prstGeom>
        </p:spPr>
      </p:pic>
      <p:sp>
        <p:nvSpPr>
          <p:cNvPr id="7" name="TextBox 6">
            <a:extLst>
              <a:ext uri="{FF2B5EF4-FFF2-40B4-BE49-F238E27FC236}">
                <a16:creationId xmlns:a16="http://schemas.microsoft.com/office/drawing/2014/main" id="{B3441218-EE81-2BAA-7386-C5BE52E4F965}"/>
              </a:ext>
            </a:extLst>
          </p:cNvPr>
          <p:cNvSpPr txBox="1"/>
          <p:nvPr/>
        </p:nvSpPr>
        <p:spPr>
          <a:xfrm>
            <a:off x="635295" y="1681924"/>
            <a:ext cx="10948153" cy="646331"/>
          </a:xfrm>
          <a:prstGeom prst="rect">
            <a:avLst/>
          </a:prstGeom>
          <a:noFill/>
        </p:spPr>
        <p:txBody>
          <a:bodyPr wrap="square" rtlCol="0">
            <a:spAutoFit/>
          </a:bodyPr>
          <a:lstStyle/>
          <a:p>
            <a:r>
              <a:rPr lang="en-US" dirty="0"/>
              <a:t>Players with at least a .300 </a:t>
            </a:r>
            <a:r>
              <a:rPr lang="en-US" dirty="0" err="1"/>
              <a:t>wOBA</a:t>
            </a:r>
            <a:r>
              <a:rPr lang="en-US" dirty="0"/>
              <a:t>, ranked by </a:t>
            </a:r>
            <a:r>
              <a:rPr lang="en-US" dirty="0" err="1"/>
              <a:t>xwOBA</a:t>
            </a:r>
            <a:r>
              <a:rPr lang="en-US" dirty="0"/>
              <a:t> and </a:t>
            </a:r>
            <a:r>
              <a:rPr lang="en-US" dirty="0" err="1"/>
              <a:t>wOBA</a:t>
            </a:r>
            <a:r>
              <a:rPr lang="en-US" dirty="0"/>
              <a:t> difference. Exit velocity, barrel rate, and hard hit rate also give insight into whether the player is hitting the ball hard, too.</a:t>
            </a:r>
          </a:p>
        </p:txBody>
      </p:sp>
      <p:sp>
        <p:nvSpPr>
          <p:cNvPr id="8" name="TextBox 7">
            <a:extLst>
              <a:ext uri="{FF2B5EF4-FFF2-40B4-BE49-F238E27FC236}">
                <a16:creationId xmlns:a16="http://schemas.microsoft.com/office/drawing/2014/main" id="{53274E4D-EE15-D636-F125-03BA8E2FFCCE}"/>
              </a:ext>
            </a:extLst>
          </p:cNvPr>
          <p:cNvSpPr txBox="1"/>
          <p:nvPr/>
        </p:nvSpPr>
        <p:spPr>
          <a:xfrm>
            <a:off x="6629557" y="2760031"/>
            <a:ext cx="4953891" cy="3539430"/>
          </a:xfrm>
          <a:prstGeom prst="rect">
            <a:avLst/>
          </a:prstGeom>
          <a:noFill/>
        </p:spPr>
        <p:txBody>
          <a:bodyPr wrap="square" rtlCol="0">
            <a:spAutoFit/>
          </a:bodyPr>
          <a:lstStyle/>
          <a:p>
            <a:r>
              <a:rPr lang="en-US" sz="1600" dirty="0"/>
              <a:t>Some think Juan Soto is having a down year, but in reality, he’s the most unlucky player in baseball. He has the greatest </a:t>
            </a:r>
            <a:r>
              <a:rPr lang="en-US" sz="1600" dirty="0" err="1"/>
              <a:t>xwOBA</a:t>
            </a:r>
            <a:r>
              <a:rPr lang="en-US" sz="1600" dirty="0"/>
              <a:t> and </a:t>
            </a:r>
            <a:r>
              <a:rPr lang="en-US" sz="1600" dirty="0" err="1"/>
              <a:t>wOBA</a:t>
            </a:r>
            <a:r>
              <a:rPr lang="en-US" sz="1600" dirty="0"/>
              <a:t> difference, and he ranks near the top of the list in batted ball metrics.</a:t>
            </a:r>
          </a:p>
          <a:p>
            <a:endParaRPr lang="en-US" sz="1600" dirty="0"/>
          </a:p>
          <a:p>
            <a:r>
              <a:rPr lang="en-US" sz="1600" dirty="0"/>
              <a:t>Ben Rice might only be known by Yankee fans right now, but MLB fans will learn about him soon. Rice has a 63 point difference between expected and actual </a:t>
            </a:r>
            <a:r>
              <a:rPr lang="en-US" sz="1600" dirty="0" err="1"/>
              <a:t>wOBA</a:t>
            </a:r>
            <a:r>
              <a:rPr lang="en-US" sz="1600" dirty="0"/>
              <a:t>. He has an average exit velocity of 93, and a 15.7% barrel rate. The stats say Rice should be an elite hitter, and it’s only a matter of time before the on-field results start to show.</a:t>
            </a:r>
            <a:br>
              <a:rPr lang="en-US" sz="1600" dirty="0"/>
            </a:br>
            <a:endParaRPr lang="en-US" sz="1600" dirty="0"/>
          </a:p>
          <a:p>
            <a:endParaRPr lang="en-US" sz="1600" dirty="0"/>
          </a:p>
        </p:txBody>
      </p:sp>
    </p:spTree>
    <p:extLst>
      <p:ext uri="{BB962C8B-B14F-4D97-AF65-F5344CB8AC3E}">
        <p14:creationId xmlns:p14="http://schemas.microsoft.com/office/powerpoint/2010/main" val="993607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FD171-E66A-2CEF-EC9C-EB8817F0F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A0241-4CB2-EE99-BC0F-35EDC5ED493A}"/>
              </a:ext>
            </a:extLst>
          </p:cNvPr>
          <p:cNvSpPr>
            <a:spLocks noGrp="1"/>
          </p:cNvSpPr>
          <p:nvPr>
            <p:ph type="title"/>
          </p:nvPr>
        </p:nvSpPr>
        <p:spPr>
          <a:xfrm>
            <a:off x="450563" y="-182313"/>
            <a:ext cx="10141799" cy="1300554"/>
          </a:xfrm>
        </p:spPr>
        <p:txBody>
          <a:bodyPr anchor="b">
            <a:normAutofit/>
          </a:bodyPr>
          <a:lstStyle/>
          <a:p>
            <a:r>
              <a:rPr lang="en-US" sz="4800" dirty="0"/>
              <a:t>Overperforming Players by </a:t>
            </a:r>
            <a:r>
              <a:rPr lang="en-US" sz="4800" dirty="0" err="1"/>
              <a:t>xwOBA</a:t>
            </a:r>
            <a:endParaRPr lang="en-US" sz="4800" dirty="0"/>
          </a:p>
        </p:txBody>
      </p:sp>
      <p:sp>
        <p:nvSpPr>
          <p:cNvPr id="8" name="TextBox 7">
            <a:extLst>
              <a:ext uri="{FF2B5EF4-FFF2-40B4-BE49-F238E27FC236}">
                <a16:creationId xmlns:a16="http://schemas.microsoft.com/office/drawing/2014/main" id="{D314B1D6-8127-30FE-DC66-963C254FB429}"/>
              </a:ext>
            </a:extLst>
          </p:cNvPr>
          <p:cNvSpPr txBox="1"/>
          <p:nvPr/>
        </p:nvSpPr>
        <p:spPr>
          <a:xfrm>
            <a:off x="6723760" y="1495196"/>
            <a:ext cx="4953891" cy="4524315"/>
          </a:xfrm>
          <a:prstGeom prst="rect">
            <a:avLst/>
          </a:prstGeom>
          <a:noFill/>
        </p:spPr>
        <p:txBody>
          <a:bodyPr wrap="square" rtlCol="0">
            <a:spAutoFit/>
          </a:bodyPr>
          <a:lstStyle/>
          <a:p>
            <a:r>
              <a:rPr lang="en-US" sz="1600" dirty="0"/>
              <a:t>A’s rookie shortstop Jacob Wilson took the league by storm in the first half, but his batted ball data and expected </a:t>
            </a:r>
            <a:r>
              <a:rPr lang="en-US" sz="1600" dirty="0" err="1"/>
              <a:t>wOBA</a:t>
            </a:r>
            <a:r>
              <a:rPr lang="en-US" sz="1600" dirty="0"/>
              <a:t> say differently. His </a:t>
            </a:r>
            <a:r>
              <a:rPr lang="en-US" sz="1600" dirty="0" err="1"/>
              <a:t>xwOBA</a:t>
            </a:r>
            <a:r>
              <a:rPr lang="en-US" sz="1600" dirty="0"/>
              <a:t> is 56 points lower than his actual </a:t>
            </a:r>
            <a:r>
              <a:rPr lang="en-US" sz="1600" dirty="0" err="1"/>
              <a:t>wOBA</a:t>
            </a:r>
            <a:r>
              <a:rPr lang="en-US" sz="1600" dirty="0"/>
              <a:t>, the largest difference in the league. His 2.2% barrel rate is very low, suggesting he can’t maintain his .332 batting average. Hitting for contact may be Wilson’s game, but the stats show his lack barrels won’t be sustainable over a full season.</a:t>
            </a:r>
          </a:p>
          <a:p>
            <a:endParaRPr lang="en-US" sz="1600" dirty="0"/>
          </a:p>
          <a:p>
            <a:r>
              <a:rPr lang="en-US" sz="1600" dirty="0"/>
              <a:t>Javier Baez has had a nice comeback season after looking like he could be designated for assignment soon. Baez was even named an All-Star starter, but I’m not sold on his performance for the rest of the year. He has an expected </a:t>
            </a:r>
            <a:r>
              <a:rPr lang="en-US" sz="1600" dirty="0" err="1"/>
              <a:t>wOBA</a:t>
            </a:r>
            <a:r>
              <a:rPr lang="en-US" sz="1600" dirty="0"/>
              <a:t> below .300, and his barrel rate and exit velocity are below average.</a:t>
            </a:r>
          </a:p>
          <a:p>
            <a:endParaRPr lang="en-US" sz="1600" dirty="0"/>
          </a:p>
          <a:p>
            <a:endParaRPr lang="en-US" sz="1600" dirty="0"/>
          </a:p>
          <a:p>
            <a:endParaRPr lang="en-US" sz="1600" dirty="0"/>
          </a:p>
        </p:txBody>
      </p:sp>
      <p:pic>
        <p:nvPicPr>
          <p:cNvPr id="4" name="Picture 3" descr="A table with numbers and letters&#10;&#10;AI-generated content may be incorrect.">
            <a:extLst>
              <a:ext uri="{FF2B5EF4-FFF2-40B4-BE49-F238E27FC236}">
                <a16:creationId xmlns:a16="http://schemas.microsoft.com/office/drawing/2014/main" id="{8839336E-5704-AAFD-5894-9BD582DEF340}"/>
              </a:ext>
            </a:extLst>
          </p:cNvPr>
          <p:cNvPicPr>
            <a:picLocks noChangeAspect="1"/>
          </p:cNvPicPr>
          <p:nvPr/>
        </p:nvPicPr>
        <p:blipFill>
          <a:blip r:embed="rId2"/>
          <a:stretch>
            <a:fillRect/>
          </a:stretch>
        </p:blipFill>
        <p:spPr>
          <a:xfrm>
            <a:off x="216649" y="1696464"/>
            <a:ext cx="6414694" cy="3561335"/>
          </a:xfrm>
          <a:prstGeom prst="rect">
            <a:avLst/>
          </a:prstGeom>
        </p:spPr>
      </p:pic>
      <p:sp>
        <p:nvSpPr>
          <p:cNvPr id="6" name="TextBox 5">
            <a:extLst>
              <a:ext uri="{FF2B5EF4-FFF2-40B4-BE49-F238E27FC236}">
                <a16:creationId xmlns:a16="http://schemas.microsoft.com/office/drawing/2014/main" id="{D0191DA3-719A-3D80-FDC8-BA4569AADF83}"/>
              </a:ext>
            </a:extLst>
          </p:cNvPr>
          <p:cNvSpPr txBox="1"/>
          <p:nvPr/>
        </p:nvSpPr>
        <p:spPr>
          <a:xfrm>
            <a:off x="330950" y="5362804"/>
            <a:ext cx="11861050" cy="1323439"/>
          </a:xfrm>
          <a:prstGeom prst="rect">
            <a:avLst/>
          </a:prstGeom>
          <a:noFill/>
        </p:spPr>
        <p:txBody>
          <a:bodyPr wrap="square" rtlCol="0">
            <a:spAutoFit/>
          </a:bodyPr>
          <a:lstStyle/>
          <a:p>
            <a:r>
              <a:rPr lang="en-US" sz="1600" dirty="0"/>
              <a:t>Almost all of these players are having a career year, so does that mean they’re all getting lucky? Not exactly. Players with large differences in expected and actual </a:t>
            </a:r>
            <a:r>
              <a:rPr lang="en-US" sz="1600" dirty="0" err="1"/>
              <a:t>wOBA</a:t>
            </a:r>
            <a:r>
              <a:rPr lang="en-US" sz="1600" dirty="0"/>
              <a:t> and poor batted ball data are getting lucky, and their results will regress soon. However, players like Alex Bregman,</a:t>
            </a:r>
          </a:p>
          <a:p>
            <a:r>
              <a:rPr lang="en-US" sz="1600" dirty="0"/>
              <a:t>Byron Buxton, Eugenio Suarez, Hunter Goodman and Cal Raleigh are all having their best seasons, but their batted ball metrics look good. A high exit velocity, barrel percentage, and hard hit rate leads to sustained success. These players might be getting some batted ball luck, so their results might come down a bit, but I expect them to still have great seasons.</a:t>
            </a:r>
          </a:p>
        </p:txBody>
      </p:sp>
    </p:spTree>
    <p:extLst>
      <p:ext uri="{BB962C8B-B14F-4D97-AF65-F5344CB8AC3E}">
        <p14:creationId xmlns:p14="http://schemas.microsoft.com/office/powerpoint/2010/main" val="1435364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E861-4288-66B9-D372-4ECF1314AB12}"/>
              </a:ext>
            </a:extLst>
          </p:cNvPr>
          <p:cNvSpPr>
            <a:spLocks noGrp="1"/>
          </p:cNvSpPr>
          <p:nvPr>
            <p:ph type="title"/>
          </p:nvPr>
        </p:nvSpPr>
        <p:spPr>
          <a:xfrm>
            <a:off x="817021" y="730076"/>
            <a:ext cx="4036334" cy="2387600"/>
          </a:xfrm>
        </p:spPr>
        <p:txBody>
          <a:bodyPr vert="horz" lIns="91440" tIns="45720" rIns="91440" bIns="45720" rtlCol="0" anchor="t">
            <a:normAutofit/>
          </a:bodyPr>
          <a:lstStyle/>
          <a:p>
            <a:pPr algn="ctr"/>
            <a:r>
              <a:rPr lang="en-US" sz="5400" dirty="0"/>
              <a:t>Power Hitters</a:t>
            </a:r>
          </a:p>
        </p:txBody>
      </p:sp>
      <p:sp>
        <p:nvSpPr>
          <p:cNvPr id="6" name="TextBox 5">
            <a:extLst>
              <a:ext uri="{FF2B5EF4-FFF2-40B4-BE49-F238E27FC236}">
                <a16:creationId xmlns:a16="http://schemas.microsoft.com/office/drawing/2014/main" id="{4447CF10-0F7C-9907-F159-1C3F063ACD07}"/>
              </a:ext>
            </a:extLst>
          </p:cNvPr>
          <p:cNvSpPr txBox="1"/>
          <p:nvPr/>
        </p:nvSpPr>
        <p:spPr>
          <a:xfrm>
            <a:off x="982946" y="1923876"/>
            <a:ext cx="4036333" cy="1709849"/>
          </a:xfrm>
          <a:prstGeom prst="rect">
            <a:avLst/>
          </a:prstGeom>
        </p:spPr>
        <p:txBody>
          <a:bodyPr vert="horz" lIns="91440" tIns="45720" rIns="91440" bIns="45720" rtlCol="0" anchor="b">
            <a:noAutofit/>
          </a:bodyPr>
          <a:lstStyle/>
          <a:p>
            <a:pPr defTabSz="914400">
              <a:lnSpc>
                <a:spcPct val="90000"/>
              </a:lnSpc>
              <a:spcBef>
                <a:spcPts val="1000"/>
              </a:spcBef>
            </a:pPr>
            <a:r>
              <a:rPr lang="en-US" sz="1600" dirty="0"/>
              <a:t>Players with at least 20 home runs, sorted by </a:t>
            </a:r>
            <a:r>
              <a:rPr lang="en-US" sz="1600" dirty="0" err="1"/>
              <a:t>xSLG</a:t>
            </a:r>
            <a:r>
              <a:rPr lang="en-US" sz="1600" dirty="0"/>
              <a:t>. The goal is to use batted ball </a:t>
            </a:r>
            <a:r>
              <a:rPr lang="en-US" sz="1600" dirty="0" err="1"/>
              <a:t>statcast</a:t>
            </a:r>
            <a:r>
              <a:rPr lang="en-US" sz="1600" dirty="0"/>
              <a:t> metrics and expected slugging percentage to predict which hitters will continue their home run production in the second half of the season.</a:t>
            </a:r>
          </a:p>
        </p:txBody>
      </p:sp>
      <p:pic>
        <p:nvPicPr>
          <p:cNvPr id="11" name="Picture 10" descr="A table with numbers and symbols&#10;&#10;AI-generated content may be incorrect.">
            <a:extLst>
              <a:ext uri="{FF2B5EF4-FFF2-40B4-BE49-F238E27FC236}">
                <a16:creationId xmlns:a16="http://schemas.microsoft.com/office/drawing/2014/main" id="{DD670769-63F4-4738-2DFC-B6FC5995CC38}"/>
              </a:ext>
            </a:extLst>
          </p:cNvPr>
          <p:cNvPicPr>
            <a:picLocks noChangeAspect="1"/>
          </p:cNvPicPr>
          <p:nvPr/>
        </p:nvPicPr>
        <p:blipFill>
          <a:blip r:embed="rId2"/>
          <a:stretch>
            <a:fillRect/>
          </a:stretch>
        </p:blipFill>
        <p:spPr>
          <a:xfrm>
            <a:off x="5185204" y="1676597"/>
            <a:ext cx="6597279" cy="3504805"/>
          </a:xfrm>
          <a:prstGeom prst="rect">
            <a:avLst/>
          </a:prstGeom>
        </p:spPr>
      </p:pic>
      <p:sp>
        <p:nvSpPr>
          <p:cNvPr id="14" name="TextBox 13">
            <a:extLst>
              <a:ext uri="{FF2B5EF4-FFF2-40B4-BE49-F238E27FC236}">
                <a16:creationId xmlns:a16="http://schemas.microsoft.com/office/drawing/2014/main" id="{B3005509-C849-FDC8-F640-501B9F993B92}"/>
              </a:ext>
            </a:extLst>
          </p:cNvPr>
          <p:cNvSpPr txBox="1"/>
          <p:nvPr/>
        </p:nvSpPr>
        <p:spPr>
          <a:xfrm>
            <a:off x="7081471" y="5492727"/>
            <a:ext cx="6096000" cy="313932"/>
          </a:xfrm>
          <a:prstGeom prst="rect">
            <a:avLst/>
          </a:prstGeom>
          <a:noFill/>
        </p:spPr>
        <p:txBody>
          <a:bodyPr wrap="square">
            <a:spAutoFit/>
          </a:bodyPr>
          <a:lstStyle/>
          <a:p>
            <a:pPr defTabSz="914400">
              <a:lnSpc>
                <a:spcPct val="90000"/>
              </a:lnSpc>
              <a:spcBef>
                <a:spcPts val="1000"/>
              </a:spcBef>
            </a:pPr>
            <a:r>
              <a:rPr lang="en-US" sz="1600" dirty="0"/>
              <a:t>Note: </a:t>
            </a:r>
            <a:r>
              <a:rPr lang="en-US" sz="1600" dirty="0" err="1"/>
              <a:t>SLG_diff</a:t>
            </a:r>
            <a:r>
              <a:rPr lang="en-US" sz="1600" dirty="0"/>
              <a:t> is </a:t>
            </a:r>
            <a:r>
              <a:rPr lang="en-US" sz="1600" dirty="0" err="1"/>
              <a:t>xSLG</a:t>
            </a:r>
            <a:r>
              <a:rPr lang="en-US" sz="1600" dirty="0"/>
              <a:t> – SLG</a:t>
            </a:r>
          </a:p>
        </p:txBody>
      </p:sp>
    </p:spTree>
    <p:extLst>
      <p:ext uri="{BB962C8B-B14F-4D97-AF65-F5344CB8AC3E}">
        <p14:creationId xmlns:p14="http://schemas.microsoft.com/office/powerpoint/2010/main" val="2922880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BD2C-A265-A644-2354-23F5D0BBED33}"/>
              </a:ext>
            </a:extLst>
          </p:cNvPr>
          <p:cNvSpPr>
            <a:spLocks noGrp="1"/>
          </p:cNvSpPr>
          <p:nvPr>
            <p:ph type="title"/>
          </p:nvPr>
        </p:nvSpPr>
        <p:spPr/>
        <p:txBody>
          <a:bodyPr/>
          <a:lstStyle/>
          <a:p>
            <a:r>
              <a:rPr lang="en-US" dirty="0"/>
              <a:t>Best Power Hitters: Takeaways</a:t>
            </a:r>
          </a:p>
        </p:txBody>
      </p:sp>
      <p:sp>
        <p:nvSpPr>
          <p:cNvPr id="4" name="TextBox 3">
            <a:extLst>
              <a:ext uri="{FF2B5EF4-FFF2-40B4-BE49-F238E27FC236}">
                <a16:creationId xmlns:a16="http://schemas.microsoft.com/office/drawing/2014/main" id="{72182510-7C38-7E58-19B6-73C2FD6AB3F2}"/>
              </a:ext>
            </a:extLst>
          </p:cNvPr>
          <p:cNvSpPr txBox="1"/>
          <p:nvPr/>
        </p:nvSpPr>
        <p:spPr>
          <a:xfrm>
            <a:off x="368841" y="2060020"/>
            <a:ext cx="3659355" cy="4247317"/>
          </a:xfrm>
          <a:prstGeom prst="rect">
            <a:avLst/>
          </a:prstGeom>
          <a:noFill/>
        </p:spPr>
        <p:txBody>
          <a:bodyPr wrap="square" rtlCol="0">
            <a:spAutoFit/>
          </a:bodyPr>
          <a:lstStyle/>
          <a:p>
            <a:r>
              <a:rPr lang="en-US" dirty="0"/>
              <a:t>Raleigh has had an unreal season, especially for a catcher, launching a league leading 38 home runs. However, he has one of the lower exit velocities and barrel rates among the top power hitters, and his </a:t>
            </a:r>
            <a:r>
              <a:rPr lang="en-US" dirty="0" err="1"/>
              <a:t>xSLG</a:t>
            </a:r>
            <a:r>
              <a:rPr lang="en-US" dirty="0"/>
              <a:t> is 65 points lower than his actual SLG. Raleigh produces most of his home runs from his massive 24.8 degree launch angle. Due to his exit velocity and barrel rate being much lower than other top power hitters, I don’t expect Raleigh to keep up his historic home run pace.</a:t>
            </a:r>
          </a:p>
        </p:txBody>
      </p:sp>
      <p:sp>
        <p:nvSpPr>
          <p:cNvPr id="5" name="TextBox 4">
            <a:extLst>
              <a:ext uri="{FF2B5EF4-FFF2-40B4-BE49-F238E27FC236}">
                <a16:creationId xmlns:a16="http://schemas.microsoft.com/office/drawing/2014/main" id="{E20F4C27-6153-29C9-6296-68CACE74F9ED}"/>
              </a:ext>
            </a:extLst>
          </p:cNvPr>
          <p:cNvSpPr txBox="1"/>
          <p:nvPr/>
        </p:nvSpPr>
        <p:spPr>
          <a:xfrm>
            <a:off x="4352925" y="2072166"/>
            <a:ext cx="3514725" cy="3139321"/>
          </a:xfrm>
          <a:prstGeom prst="rect">
            <a:avLst/>
          </a:prstGeom>
          <a:noFill/>
        </p:spPr>
        <p:txBody>
          <a:bodyPr wrap="square" rtlCol="0">
            <a:spAutoFit/>
          </a:bodyPr>
          <a:lstStyle/>
          <a:p>
            <a:r>
              <a:rPr lang="en-US" dirty="0"/>
              <a:t>Soto’s batted ball metrics are outstanding. Among players with 20 home runs, he ranks 3</a:t>
            </a:r>
            <a:r>
              <a:rPr lang="en-US" baseline="30000" dirty="0"/>
              <a:t>rd</a:t>
            </a:r>
            <a:r>
              <a:rPr lang="en-US" dirty="0"/>
              <a:t> in exit velocity and 4th in hard hit rate. His </a:t>
            </a:r>
            <a:r>
              <a:rPr lang="en-US" dirty="0" err="1"/>
              <a:t>xSLG</a:t>
            </a:r>
            <a:r>
              <a:rPr lang="en-US" dirty="0"/>
              <a:t> is an absurd 140 points higher than his actual. Soto’s only problem? He hits too many ground balls. If he increases his 10.1 degree launch angle, I expect Soto to easily reach 40 home runs.</a:t>
            </a:r>
          </a:p>
        </p:txBody>
      </p:sp>
      <p:sp>
        <p:nvSpPr>
          <p:cNvPr id="6" name="TextBox 5">
            <a:extLst>
              <a:ext uri="{FF2B5EF4-FFF2-40B4-BE49-F238E27FC236}">
                <a16:creationId xmlns:a16="http://schemas.microsoft.com/office/drawing/2014/main" id="{94E58300-7EAF-2E3A-279A-DFAD6325F8FD}"/>
              </a:ext>
            </a:extLst>
          </p:cNvPr>
          <p:cNvSpPr txBox="1"/>
          <p:nvPr/>
        </p:nvSpPr>
        <p:spPr>
          <a:xfrm>
            <a:off x="838200" y="1695451"/>
            <a:ext cx="3514725" cy="369332"/>
          </a:xfrm>
          <a:prstGeom prst="rect">
            <a:avLst/>
          </a:prstGeom>
          <a:noFill/>
        </p:spPr>
        <p:txBody>
          <a:bodyPr wrap="square" rtlCol="0">
            <a:spAutoFit/>
          </a:bodyPr>
          <a:lstStyle/>
          <a:p>
            <a:r>
              <a:rPr lang="en-US" dirty="0"/>
              <a:t>Cal Raleigh: Regression?</a:t>
            </a:r>
          </a:p>
        </p:txBody>
      </p:sp>
      <p:sp>
        <p:nvSpPr>
          <p:cNvPr id="7" name="TextBox 6">
            <a:extLst>
              <a:ext uri="{FF2B5EF4-FFF2-40B4-BE49-F238E27FC236}">
                <a16:creationId xmlns:a16="http://schemas.microsoft.com/office/drawing/2014/main" id="{7430115B-A530-F260-EEA1-D00FA61F1C1D}"/>
              </a:ext>
            </a:extLst>
          </p:cNvPr>
          <p:cNvSpPr txBox="1"/>
          <p:nvPr/>
        </p:nvSpPr>
        <p:spPr>
          <a:xfrm>
            <a:off x="4978569" y="1690688"/>
            <a:ext cx="3514725" cy="369332"/>
          </a:xfrm>
          <a:prstGeom prst="rect">
            <a:avLst/>
          </a:prstGeom>
          <a:noFill/>
        </p:spPr>
        <p:txBody>
          <a:bodyPr wrap="square" rtlCol="0">
            <a:spAutoFit/>
          </a:bodyPr>
          <a:lstStyle/>
          <a:p>
            <a:r>
              <a:rPr lang="en-US" dirty="0"/>
              <a:t>Juan Soto: Bad Luck</a:t>
            </a:r>
          </a:p>
        </p:txBody>
      </p:sp>
      <p:sp>
        <p:nvSpPr>
          <p:cNvPr id="8" name="TextBox 7">
            <a:extLst>
              <a:ext uri="{FF2B5EF4-FFF2-40B4-BE49-F238E27FC236}">
                <a16:creationId xmlns:a16="http://schemas.microsoft.com/office/drawing/2014/main" id="{C2BC0880-3B52-A922-AE5F-35CE15D73C33}"/>
              </a:ext>
            </a:extLst>
          </p:cNvPr>
          <p:cNvSpPr txBox="1"/>
          <p:nvPr/>
        </p:nvSpPr>
        <p:spPr>
          <a:xfrm>
            <a:off x="9479131" y="1690688"/>
            <a:ext cx="3514725" cy="369332"/>
          </a:xfrm>
          <a:prstGeom prst="rect">
            <a:avLst/>
          </a:prstGeom>
          <a:noFill/>
        </p:spPr>
        <p:txBody>
          <a:bodyPr wrap="square" rtlCol="0">
            <a:spAutoFit/>
          </a:bodyPr>
          <a:lstStyle/>
          <a:p>
            <a:r>
              <a:rPr lang="en-US" dirty="0"/>
              <a:t>Standout Stats:</a:t>
            </a:r>
          </a:p>
        </p:txBody>
      </p:sp>
      <p:sp>
        <p:nvSpPr>
          <p:cNvPr id="9" name="TextBox 8">
            <a:extLst>
              <a:ext uri="{FF2B5EF4-FFF2-40B4-BE49-F238E27FC236}">
                <a16:creationId xmlns:a16="http://schemas.microsoft.com/office/drawing/2014/main" id="{61A96E09-0AC9-01A7-78AE-137349794382}"/>
              </a:ext>
            </a:extLst>
          </p:cNvPr>
          <p:cNvSpPr txBox="1"/>
          <p:nvPr/>
        </p:nvSpPr>
        <p:spPr>
          <a:xfrm>
            <a:off x="8493294" y="2060020"/>
            <a:ext cx="3514725" cy="1477328"/>
          </a:xfrm>
          <a:prstGeom prst="rect">
            <a:avLst/>
          </a:prstGeom>
          <a:noFill/>
        </p:spPr>
        <p:txBody>
          <a:bodyPr wrap="square" rtlCol="0">
            <a:spAutoFit/>
          </a:bodyPr>
          <a:lstStyle/>
          <a:p>
            <a:r>
              <a:rPr lang="en-US" dirty="0"/>
              <a:t>James Wood has a 6.1 degree launch angle, yet still has 23 home runs. Imagine what the 22 year-old can do if he hits more fly balls. </a:t>
            </a:r>
          </a:p>
        </p:txBody>
      </p:sp>
      <p:sp>
        <p:nvSpPr>
          <p:cNvPr id="10" name="TextBox 9">
            <a:extLst>
              <a:ext uri="{FF2B5EF4-FFF2-40B4-BE49-F238E27FC236}">
                <a16:creationId xmlns:a16="http://schemas.microsoft.com/office/drawing/2014/main" id="{09197C65-F155-7A12-E74A-DCA2B9A970DC}"/>
              </a:ext>
            </a:extLst>
          </p:cNvPr>
          <p:cNvSpPr txBox="1"/>
          <p:nvPr/>
        </p:nvSpPr>
        <p:spPr>
          <a:xfrm>
            <a:off x="8493293" y="3641826"/>
            <a:ext cx="3514725" cy="2585323"/>
          </a:xfrm>
          <a:prstGeom prst="rect">
            <a:avLst/>
          </a:prstGeom>
          <a:noFill/>
        </p:spPr>
        <p:txBody>
          <a:bodyPr wrap="square" rtlCol="0">
            <a:spAutoFit/>
          </a:bodyPr>
          <a:lstStyle/>
          <a:p>
            <a:r>
              <a:rPr lang="en-US" dirty="0"/>
              <a:t>Aaron Judge leads the league with a ridiculous 26.3% barrel rate and 95.3 exit velocity. No one is hitting the ball like him, and his </a:t>
            </a:r>
            <a:r>
              <a:rPr lang="en-US" dirty="0" err="1"/>
              <a:t>xSLG</a:t>
            </a:r>
            <a:r>
              <a:rPr lang="en-US" dirty="0"/>
              <a:t> is actually 5 points higher than his league-leading .733 SLG. I expect Judge to continue his historic season and eventually overtake Raleigh’s home run total.</a:t>
            </a:r>
          </a:p>
        </p:txBody>
      </p:sp>
    </p:spTree>
    <p:extLst>
      <p:ext uri="{BB962C8B-B14F-4D97-AF65-F5344CB8AC3E}">
        <p14:creationId xmlns:p14="http://schemas.microsoft.com/office/powerpoint/2010/main" val="247735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70F36-B176-A8AA-97E0-3DB3AE6263A5}"/>
              </a:ext>
            </a:extLst>
          </p:cNvPr>
          <p:cNvSpPr>
            <a:spLocks noGrp="1"/>
          </p:cNvSpPr>
          <p:nvPr>
            <p:ph type="title"/>
          </p:nvPr>
        </p:nvSpPr>
        <p:spPr>
          <a:xfrm>
            <a:off x="838200" y="132129"/>
            <a:ext cx="10515600" cy="1325563"/>
          </a:xfrm>
        </p:spPr>
        <p:txBody>
          <a:bodyPr/>
          <a:lstStyle/>
          <a:p>
            <a:pPr algn="ctr"/>
            <a:r>
              <a:rPr lang="en-US" dirty="0"/>
              <a:t>Stats by Team</a:t>
            </a:r>
          </a:p>
        </p:txBody>
      </p:sp>
      <p:pic>
        <p:nvPicPr>
          <p:cNvPr id="7" name="Picture 6" descr="A table of numbers and a number&#10;&#10;AI-generated content may be incorrect.">
            <a:extLst>
              <a:ext uri="{FF2B5EF4-FFF2-40B4-BE49-F238E27FC236}">
                <a16:creationId xmlns:a16="http://schemas.microsoft.com/office/drawing/2014/main" id="{B2D93A73-A49C-E28D-6AED-17B09CB3340C}"/>
              </a:ext>
            </a:extLst>
          </p:cNvPr>
          <p:cNvPicPr>
            <a:picLocks noChangeAspect="1"/>
          </p:cNvPicPr>
          <p:nvPr/>
        </p:nvPicPr>
        <p:blipFill>
          <a:blip r:embed="rId2"/>
          <a:stretch>
            <a:fillRect/>
          </a:stretch>
        </p:blipFill>
        <p:spPr>
          <a:xfrm>
            <a:off x="474277" y="1289538"/>
            <a:ext cx="11040531" cy="5260487"/>
          </a:xfrm>
          <a:prstGeom prst="rect">
            <a:avLst/>
          </a:prstGeom>
        </p:spPr>
      </p:pic>
      <p:sp>
        <p:nvSpPr>
          <p:cNvPr id="17" name="Title 1">
            <a:extLst>
              <a:ext uri="{FF2B5EF4-FFF2-40B4-BE49-F238E27FC236}">
                <a16:creationId xmlns:a16="http://schemas.microsoft.com/office/drawing/2014/main" id="{1E9F00DC-5B0E-967F-D240-6D10EEFAE39E}"/>
              </a:ext>
            </a:extLst>
          </p:cNvPr>
          <p:cNvSpPr txBox="1">
            <a:spLocks/>
          </p:cNvSpPr>
          <p:nvPr/>
        </p:nvSpPr>
        <p:spPr>
          <a:xfrm>
            <a:off x="736742" y="47209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(sorted by </a:t>
            </a:r>
            <a:r>
              <a:rPr lang="en-US" sz="1600" dirty="0" err="1"/>
              <a:t>wOBA</a:t>
            </a:r>
            <a:r>
              <a:rPr lang="en-US" sz="1600" dirty="0"/>
              <a:t>)</a:t>
            </a:r>
          </a:p>
        </p:txBody>
      </p:sp>
    </p:spTree>
    <p:extLst>
      <p:ext uri="{BB962C8B-B14F-4D97-AF65-F5344CB8AC3E}">
        <p14:creationId xmlns:p14="http://schemas.microsoft.com/office/powerpoint/2010/main" val="3102079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1BF80-14CB-1A34-4929-C03E70A15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753BE-601D-EC2A-4DAA-0E840D5F63BB}"/>
              </a:ext>
            </a:extLst>
          </p:cNvPr>
          <p:cNvSpPr>
            <a:spLocks noGrp="1"/>
          </p:cNvSpPr>
          <p:nvPr>
            <p:ph type="title"/>
          </p:nvPr>
        </p:nvSpPr>
        <p:spPr>
          <a:xfrm>
            <a:off x="353421" y="98398"/>
            <a:ext cx="10515600" cy="1325563"/>
          </a:xfrm>
        </p:spPr>
        <p:txBody>
          <a:bodyPr/>
          <a:lstStyle/>
          <a:p>
            <a:r>
              <a:rPr lang="en-US" dirty="0"/>
              <a:t>Stats by Team: Takeaways</a:t>
            </a:r>
          </a:p>
        </p:txBody>
      </p:sp>
      <p:sp>
        <p:nvSpPr>
          <p:cNvPr id="4" name="TextBox 3">
            <a:extLst>
              <a:ext uri="{FF2B5EF4-FFF2-40B4-BE49-F238E27FC236}">
                <a16:creationId xmlns:a16="http://schemas.microsoft.com/office/drawing/2014/main" id="{593708DD-7100-92B1-31B1-A78CAF657CB6}"/>
              </a:ext>
            </a:extLst>
          </p:cNvPr>
          <p:cNvSpPr txBox="1"/>
          <p:nvPr/>
        </p:nvSpPr>
        <p:spPr>
          <a:xfrm>
            <a:off x="353421" y="1788530"/>
            <a:ext cx="3659355" cy="3139321"/>
          </a:xfrm>
          <a:prstGeom prst="rect">
            <a:avLst/>
          </a:prstGeom>
          <a:noFill/>
        </p:spPr>
        <p:txBody>
          <a:bodyPr wrap="square" rtlCol="0">
            <a:spAutoFit/>
          </a:bodyPr>
          <a:lstStyle/>
          <a:p>
            <a:r>
              <a:rPr lang="en-US" dirty="0"/>
              <a:t>The New York Yankees lead the MLB in home runs and are top 3 in OBP, </a:t>
            </a:r>
            <a:r>
              <a:rPr lang="en-US" dirty="0" err="1"/>
              <a:t>wOBA</a:t>
            </a:r>
            <a:r>
              <a:rPr lang="en-US" dirty="0"/>
              <a:t>, and SLG. Their batted ball metrics are elite as well, since they are top 3 in exit velocity, barrel percentage, and hard-hit rate. The Yankees walk and hit the ball harder than anyone in the MLB, at a high rate. This is a formula to the best offense in baseball for the rest of the season.</a:t>
            </a:r>
          </a:p>
        </p:txBody>
      </p:sp>
      <p:sp>
        <p:nvSpPr>
          <p:cNvPr id="5" name="TextBox 4">
            <a:extLst>
              <a:ext uri="{FF2B5EF4-FFF2-40B4-BE49-F238E27FC236}">
                <a16:creationId xmlns:a16="http://schemas.microsoft.com/office/drawing/2014/main" id="{6E9BEF60-2BBB-79E5-05C5-B2B1717A265D}"/>
              </a:ext>
            </a:extLst>
          </p:cNvPr>
          <p:cNvSpPr txBox="1"/>
          <p:nvPr/>
        </p:nvSpPr>
        <p:spPr>
          <a:xfrm>
            <a:off x="4220199" y="1805439"/>
            <a:ext cx="3514725" cy="5078313"/>
          </a:xfrm>
          <a:prstGeom prst="rect">
            <a:avLst/>
          </a:prstGeom>
          <a:noFill/>
        </p:spPr>
        <p:txBody>
          <a:bodyPr wrap="square" rtlCol="0">
            <a:spAutoFit/>
          </a:bodyPr>
          <a:lstStyle/>
          <a:p>
            <a:r>
              <a:rPr lang="en-US" dirty="0"/>
              <a:t>The Red Sox have been one of the better offenses so far, ranking top 10 in batting average, SLG, and </a:t>
            </a:r>
            <a:r>
              <a:rPr lang="en-US" dirty="0" err="1"/>
              <a:t>wOBA</a:t>
            </a:r>
            <a:r>
              <a:rPr lang="en-US" dirty="0"/>
              <a:t>. This is a good offense, but their batted ball stats suggest Boston should be even better. They are second in team exit velocity, ninth in barrel percentage, and first in hard hit percentage. With these </a:t>
            </a:r>
            <a:r>
              <a:rPr lang="en-US" dirty="0" err="1"/>
              <a:t>statcast</a:t>
            </a:r>
            <a:r>
              <a:rPr lang="en-US" dirty="0"/>
              <a:t> numbers, the Red Sox are hitting the ball hard at the highest rate in MLB, but they’re hitting into some bad luck. With Alex Bregman returning from injury and number one prospect Roman Anthony starting to settle in, the Red Sox offense is going to push them to the playoffs.</a:t>
            </a:r>
          </a:p>
        </p:txBody>
      </p:sp>
      <p:sp>
        <p:nvSpPr>
          <p:cNvPr id="6" name="TextBox 5">
            <a:extLst>
              <a:ext uri="{FF2B5EF4-FFF2-40B4-BE49-F238E27FC236}">
                <a16:creationId xmlns:a16="http://schemas.microsoft.com/office/drawing/2014/main" id="{2863A63A-288B-62E0-395E-212F78571467}"/>
              </a:ext>
            </a:extLst>
          </p:cNvPr>
          <p:cNvSpPr txBox="1"/>
          <p:nvPr/>
        </p:nvSpPr>
        <p:spPr>
          <a:xfrm>
            <a:off x="822780" y="1423961"/>
            <a:ext cx="3514725" cy="369332"/>
          </a:xfrm>
          <a:prstGeom prst="rect">
            <a:avLst/>
          </a:prstGeom>
          <a:noFill/>
        </p:spPr>
        <p:txBody>
          <a:bodyPr wrap="square" rtlCol="0">
            <a:spAutoFit/>
          </a:bodyPr>
          <a:lstStyle/>
          <a:p>
            <a:r>
              <a:rPr lang="en-US" dirty="0"/>
              <a:t>Best Offense: Yankees</a:t>
            </a:r>
          </a:p>
        </p:txBody>
      </p:sp>
      <p:sp>
        <p:nvSpPr>
          <p:cNvPr id="7" name="TextBox 6">
            <a:extLst>
              <a:ext uri="{FF2B5EF4-FFF2-40B4-BE49-F238E27FC236}">
                <a16:creationId xmlns:a16="http://schemas.microsoft.com/office/drawing/2014/main" id="{B0F5D57A-51E8-792F-FF97-8A4B1F36AC95}"/>
              </a:ext>
            </a:extLst>
          </p:cNvPr>
          <p:cNvSpPr txBox="1"/>
          <p:nvPr/>
        </p:nvSpPr>
        <p:spPr>
          <a:xfrm>
            <a:off x="4845843" y="1423961"/>
            <a:ext cx="3514725" cy="369332"/>
          </a:xfrm>
          <a:prstGeom prst="rect">
            <a:avLst/>
          </a:prstGeom>
          <a:noFill/>
        </p:spPr>
        <p:txBody>
          <a:bodyPr wrap="square" rtlCol="0">
            <a:spAutoFit/>
          </a:bodyPr>
          <a:lstStyle/>
          <a:p>
            <a:r>
              <a:rPr lang="en-US" dirty="0"/>
              <a:t>Red Sox on the Rise</a:t>
            </a:r>
          </a:p>
        </p:txBody>
      </p:sp>
      <p:sp>
        <p:nvSpPr>
          <p:cNvPr id="8" name="TextBox 7">
            <a:extLst>
              <a:ext uri="{FF2B5EF4-FFF2-40B4-BE49-F238E27FC236}">
                <a16:creationId xmlns:a16="http://schemas.microsoft.com/office/drawing/2014/main" id="{82810CB2-ABF4-2A1D-4D95-31CE83B845D0}"/>
              </a:ext>
            </a:extLst>
          </p:cNvPr>
          <p:cNvSpPr txBox="1"/>
          <p:nvPr/>
        </p:nvSpPr>
        <p:spPr>
          <a:xfrm>
            <a:off x="9479131" y="1690688"/>
            <a:ext cx="3514725" cy="369332"/>
          </a:xfrm>
          <a:prstGeom prst="rect">
            <a:avLst/>
          </a:prstGeom>
          <a:noFill/>
        </p:spPr>
        <p:txBody>
          <a:bodyPr wrap="square" rtlCol="0">
            <a:spAutoFit/>
          </a:bodyPr>
          <a:lstStyle/>
          <a:p>
            <a:r>
              <a:rPr lang="en-US" dirty="0"/>
              <a:t>Standout Stats:</a:t>
            </a:r>
          </a:p>
        </p:txBody>
      </p:sp>
      <p:sp>
        <p:nvSpPr>
          <p:cNvPr id="9" name="TextBox 8">
            <a:extLst>
              <a:ext uri="{FF2B5EF4-FFF2-40B4-BE49-F238E27FC236}">
                <a16:creationId xmlns:a16="http://schemas.microsoft.com/office/drawing/2014/main" id="{AEA88257-59B6-24FE-C670-432DFEB8D591}"/>
              </a:ext>
            </a:extLst>
          </p:cNvPr>
          <p:cNvSpPr txBox="1"/>
          <p:nvPr/>
        </p:nvSpPr>
        <p:spPr>
          <a:xfrm>
            <a:off x="8493294" y="2060020"/>
            <a:ext cx="3514725" cy="5078313"/>
          </a:xfrm>
          <a:prstGeom prst="rect">
            <a:avLst/>
          </a:prstGeom>
          <a:noFill/>
        </p:spPr>
        <p:txBody>
          <a:bodyPr wrap="square" rtlCol="0">
            <a:spAutoFit/>
          </a:bodyPr>
          <a:lstStyle/>
          <a:p>
            <a:r>
              <a:rPr lang="en-US" dirty="0"/>
              <a:t>The Cubs have the second lowest strikeout percentage, with a top 5 home run total. This is a recipe for future success.</a:t>
            </a:r>
          </a:p>
          <a:p>
            <a:endParaRPr lang="en-US" dirty="0"/>
          </a:p>
          <a:p>
            <a:endParaRPr lang="en-US" dirty="0"/>
          </a:p>
          <a:p>
            <a:endParaRPr lang="en-US" dirty="0"/>
          </a:p>
          <a:p>
            <a:endParaRPr lang="en-US" dirty="0"/>
          </a:p>
          <a:p>
            <a:endParaRPr lang="en-US" dirty="0"/>
          </a:p>
          <a:p>
            <a:r>
              <a:rPr lang="en-US" dirty="0"/>
              <a:t>The Pirates and Royals, two of the worst offenses in baseball, have the largest </a:t>
            </a:r>
            <a:r>
              <a:rPr lang="en-US" dirty="0" err="1"/>
              <a:t>xSLG</a:t>
            </a:r>
            <a:r>
              <a:rPr lang="en-US" dirty="0"/>
              <a:t> and SLG differences, suggesting they could be getting unlucky at the plate.</a:t>
            </a:r>
          </a:p>
          <a:p>
            <a:endParaRPr lang="en-US" dirty="0"/>
          </a:p>
          <a:p>
            <a:endParaRPr lang="en-US" dirty="0"/>
          </a:p>
          <a:p>
            <a:endParaRPr lang="en-US" dirty="0"/>
          </a:p>
          <a:p>
            <a:endParaRPr lang="en-US" dirty="0"/>
          </a:p>
        </p:txBody>
      </p:sp>
      <p:pic>
        <p:nvPicPr>
          <p:cNvPr id="13" name="Picture 12" descr="A screenshot of a graph&#10;&#10;AI-generated content may be incorrect.">
            <a:extLst>
              <a:ext uri="{FF2B5EF4-FFF2-40B4-BE49-F238E27FC236}">
                <a16:creationId xmlns:a16="http://schemas.microsoft.com/office/drawing/2014/main" id="{5435A50A-02C9-D2B6-FF4F-C2A8C6F47B41}"/>
              </a:ext>
            </a:extLst>
          </p:cNvPr>
          <p:cNvPicPr>
            <a:picLocks noChangeAspect="1"/>
          </p:cNvPicPr>
          <p:nvPr/>
        </p:nvPicPr>
        <p:blipFill>
          <a:blip r:embed="rId2"/>
          <a:stretch>
            <a:fillRect/>
          </a:stretch>
        </p:blipFill>
        <p:spPr>
          <a:xfrm>
            <a:off x="7824205" y="3408048"/>
            <a:ext cx="4197551" cy="975268"/>
          </a:xfrm>
          <a:prstGeom prst="rect">
            <a:avLst/>
          </a:prstGeom>
        </p:spPr>
      </p:pic>
    </p:spTree>
    <p:extLst>
      <p:ext uri="{BB962C8B-B14F-4D97-AF65-F5344CB8AC3E}">
        <p14:creationId xmlns:p14="http://schemas.microsoft.com/office/powerpoint/2010/main" val="2913653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D973B-F144-DF85-24B4-E680F478C0A5}"/>
              </a:ext>
            </a:extLst>
          </p:cNvPr>
          <p:cNvSpPr>
            <a:spLocks noGrp="1"/>
          </p:cNvSpPr>
          <p:nvPr>
            <p:ph type="title"/>
          </p:nvPr>
        </p:nvSpPr>
        <p:spPr>
          <a:xfrm>
            <a:off x="547688" y="-3910"/>
            <a:ext cx="10515600" cy="1325563"/>
          </a:xfrm>
        </p:spPr>
        <p:txBody>
          <a:bodyPr/>
          <a:lstStyle/>
          <a:p>
            <a:r>
              <a:rPr lang="en-US" dirty="0"/>
              <a:t>Home Runs per Strikeout</a:t>
            </a:r>
          </a:p>
        </p:txBody>
      </p:sp>
      <p:pic>
        <p:nvPicPr>
          <p:cNvPr id="5" name="Content Placeholder 4" descr="A table with numbers and letters&#10;&#10;AI-generated content may be incorrect.">
            <a:extLst>
              <a:ext uri="{FF2B5EF4-FFF2-40B4-BE49-F238E27FC236}">
                <a16:creationId xmlns:a16="http://schemas.microsoft.com/office/drawing/2014/main" id="{12B6A130-2BC1-57FC-9C18-FAC729E3CFD2}"/>
              </a:ext>
            </a:extLst>
          </p:cNvPr>
          <p:cNvPicPr>
            <a:picLocks noGrp="1" noChangeAspect="1"/>
          </p:cNvPicPr>
          <p:nvPr>
            <p:ph idx="1"/>
          </p:nvPr>
        </p:nvPicPr>
        <p:blipFill>
          <a:blip r:embed="rId2"/>
          <a:stretch>
            <a:fillRect/>
          </a:stretch>
        </p:blipFill>
        <p:spPr>
          <a:xfrm>
            <a:off x="385396" y="4119102"/>
            <a:ext cx="4711700" cy="2700115"/>
          </a:xfrm>
        </p:spPr>
      </p:pic>
      <p:pic>
        <p:nvPicPr>
          <p:cNvPr id="7" name="Picture 6" descr="A table with numbers and letters&#10;&#10;AI-generated content may be incorrect.">
            <a:extLst>
              <a:ext uri="{FF2B5EF4-FFF2-40B4-BE49-F238E27FC236}">
                <a16:creationId xmlns:a16="http://schemas.microsoft.com/office/drawing/2014/main" id="{E7227E5A-CD25-498C-E3A0-7D95F890F54F}"/>
              </a:ext>
            </a:extLst>
          </p:cNvPr>
          <p:cNvPicPr>
            <a:picLocks noChangeAspect="1"/>
          </p:cNvPicPr>
          <p:nvPr/>
        </p:nvPicPr>
        <p:blipFill>
          <a:blip r:embed="rId3"/>
          <a:stretch>
            <a:fillRect/>
          </a:stretch>
        </p:blipFill>
        <p:spPr>
          <a:xfrm>
            <a:off x="6096000" y="4119102"/>
            <a:ext cx="4967288" cy="2740067"/>
          </a:xfrm>
          <a:prstGeom prst="rect">
            <a:avLst/>
          </a:prstGeom>
        </p:spPr>
      </p:pic>
      <p:sp>
        <p:nvSpPr>
          <p:cNvPr id="8" name="TextBox 7">
            <a:extLst>
              <a:ext uri="{FF2B5EF4-FFF2-40B4-BE49-F238E27FC236}">
                <a16:creationId xmlns:a16="http://schemas.microsoft.com/office/drawing/2014/main" id="{0DB93640-04E0-1FEC-0503-0324E1CC3C38}"/>
              </a:ext>
            </a:extLst>
          </p:cNvPr>
          <p:cNvSpPr txBox="1"/>
          <p:nvPr/>
        </p:nvSpPr>
        <p:spPr>
          <a:xfrm>
            <a:off x="547688" y="952321"/>
            <a:ext cx="11465169" cy="369332"/>
          </a:xfrm>
          <a:prstGeom prst="rect">
            <a:avLst/>
          </a:prstGeom>
          <a:noFill/>
        </p:spPr>
        <p:txBody>
          <a:bodyPr wrap="square" rtlCol="0">
            <a:spAutoFit/>
          </a:bodyPr>
          <a:lstStyle/>
          <a:p>
            <a:r>
              <a:rPr lang="en-US" dirty="0"/>
              <a:t>HR per K measures a player’s power relative to their strikeout numbers. Do their home runs outweigh their strikeouts? </a:t>
            </a:r>
          </a:p>
        </p:txBody>
      </p:sp>
      <p:sp>
        <p:nvSpPr>
          <p:cNvPr id="9" name="TextBox 8">
            <a:extLst>
              <a:ext uri="{FF2B5EF4-FFF2-40B4-BE49-F238E27FC236}">
                <a16:creationId xmlns:a16="http://schemas.microsoft.com/office/drawing/2014/main" id="{F9EC5EAC-0E3E-C95F-EE1C-1FEA17F05398}"/>
              </a:ext>
            </a:extLst>
          </p:cNvPr>
          <p:cNvSpPr txBox="1"/>
          <p:nvPr/>
        </p:nvSpPr>
        <p:spPr>
          <a:xfrm>
            <a:off x="611798" y="1522473"/>
            <a:ext cx="4258896" cy="3016210"/>
          </a:xfrm>
          <a:prstGeom prst="rect">
            <a:avLst/>
          </a:prstGeom>
          <a:noFill/>
        </p:spPr>
        <p:txBody>
          <a:bodyPr wrap="square" rtlCol="0">
            <a:spAutoFit/>
          </a:bodyPr>
          <a:lstStyle/>
          <a:p>
            <a:r>
              <a:rPr lang="en-US" sz="1400" dirty="0"/>
              <a:t>Ketel Marte has the highest HR per K in baseball, limiting his strikeouts to just 45 with a strong home run total too. Jose Ramirez stands out in this area as well.</a:t>
            </a:r>
          </a:p>
          <a:p>
            <a:endParaRPr lang="en-US" sz="1400" dirty="0"/>
          </a:p>
          <a:p>
            <a:r>
              <a:rPr lang="en-US" sz="1400" dirty="0"/>
              <a:t>Judge and Ohtani are just outside the top 10 in strikeouts, but their immense home run power significantly outweighs it.</a:t>
            </a:r>
          </a:p>
          <a:p>
            <a:endParaRPr lang="en-US" sz="1400" dirty="0"/>
          </a:p>
          <a:p>
            <a:r>
              <a:rPr lang="en-US" sz="1400" dirty="0"/>
              <a:t>Second year Rays 3B Junior Caminero ranks 5</a:t>
            </a:r>
            <a:r>
              <a:rPr lang="en-US" sz="1400" baseline="30000" dirty="0"/>
              <a:t>th</a:t>
            </a:r>
            <a:r>
              <a:rPr lang="en-US" sz="1400" dirty="0"/>
              <a:t> in HR per K. The rest of this list is veteran players, so this is impressive for Caminero.</a:t>
            </a:r>
          </a:p>
          <a:p>
            <a:endParaRPr lang="en-US" dirty="0"/>
          </a:p>
          <a:p>
            <a:endParaRPr lang="en-US" dirty="0"/>
          </a:p>
        </p:txBody>
      </p:sp>
      <p:sp>
        <p:nvSpPr>
          <p:cNvPr id="10" name="TextBox 9">
            <a:extLst>
              <a:ext uri="{FF2B5EF4-FFF2-40B4-BE49-F238E27FC236}">
                <a16:creationId xmlns:a16="http://schemas.microsoft.com/office/drawing/2014/main" id="{C47B413D-D7EA-117F-705A-62741C99D711}"/>
              </a:ext>
            </a:extLst>
          </p:cNvPr>
          <p:cNvSpPr txBox="1"/>
          <p:nvPr/>
        </p:nvSpPr>
        <p:spPr>
          <a:xfrm>
            <a:off x="6389810" y="1506319"/>
            <a:ext cx="4258896" cy="2954655"/>
          </a:xfrm>
          <a:prstGeom prst="rect">
            <a:avLst/>
          </a:prstGeom>
          <a:noFill/>
        </p:spPr>
        <p:txBody>
          <a:bodyPr wrap="square" rtlCol="0">
            <a:spAutoFit/>
          </a:bodyPr>
          <a:lstStyle/>
          <a:p>
            <a:r>
              <a:rPr lang="en-US" sz="1400" dirty="0"/>
              <a:t>Oneil Cruz has one of the highest bat speeds in baseball, but it hasn’t paid off well for him, as he ranks last in HR per K.</a:t>
            </a:r>
          </a:p>
          <a:p>
            <a:endParaRPr lang="en-US" sz="1400" dirty="0"/>
          </a:p>
          <a:p>
            <a:r>
              <a:rPr lang="en-US" sz="1400" dirty="0"/>
              <a:t>Rafael Devers has struggling ever since getting traded to the Giants. He hasn’t been hitting home runs at the same rate, leading to a low HR per K.</a:t>
            </a:r>
          </a:p>
          <a:p>
            <a:endParaRPr lang="en-US" sz="1400" dirty="0"/>
          </a:p>
          <a:p>
            <a:r>
              <a:rPr lang="en-US" sz="1400" dirty="0"/>
              <a:t>Some of these players may be hitting doubles instead of home runs. Matt Olson and Elly De La Cruz have a .468 and .495 SLG, so having a low HR per K is a little misleading for them.</a:t>
            </a:r>
            <a:endParaRPr lang="en-US" dirty="0"/>
          </a:p>
          <a:p>
            <a:endParaRPr lang="en-US" dirty="0"/>
          </a:p>
        </p:txBody>
      </p:sp>
    </p:spTree>
    <p:extLst>
      <p:ext uri="{BB962C8B-B14F-4D97-AF65-F5344CB8AC3E}">
        <p14:creationId xmlns:p14="http://schemas.microsoft.com/office/powerpoint/2010/main" val="4079788569"/>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55080</TotalTime>
  <Words>2360</Words>
  <Application>Microsoft Macintosh PowerPoint</Application>
  <PresentationFormat>Widescreen</PresentationFormat>
  <Paragraphs>109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2013 - 2022 Theme</vt:lpstr>
      <vt:lpstr>MLB Statistical Analysis</vt:lpstr>
      <vt:lpstr>Analysis Overview</vt:lpstr>
      <vt:lpstr>Unluckiest Players by xwOBA</vt:lpstr>
      <vt:lpstr>Overperforming Players by xwOBA</vt:lpstr>
      <vt:lpstr>Power Hitters</vt:lpstr>
      <vt:lpstr>Best Power Hitters: Takeaways</vt:lpstr>
      <vt:lpstr>Stats by Team</vt:lpstr>
      <vt:lpstr>Stats by Team: Takeaways</vt:lpstr>
      <vt:lpstr>Home Runs per Strikeout</vt:lpstr>
      <vt:lpstr>MVP Candidates</vt:lpstr>
      <vt:lpstr>MVP Candidates: American League</vt:lpstr>
      <vt:lpstr>MVP Candidates: National League</vt:lpstr>
      <vt:lpstr>Predicting the MVP</vt:lpstr>
      <vt:lpstr>My Model</vt:lpstr>
      <vt:lpstr>AL MVP: Aaron Judge</vt:lpstr>
      <vt:lpstr>NL MVP: Shohei Ohtani</vt:lpstr>
      <vt:lpstr>Concluding Thoughts</vt:lpstr>
      <vt:lpstr>Additional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Evan Adinolfe</dc:creator>
  <cp:lastModifiedBy>Evan Adinolfe</cp:lastModifiedBy>
  <cp:revision>12</cp:revision>
  <dcterms:created xsi:type="dcterms:W3CDTF">2025-07-29T16:59:44Z</dcterms:created>
  <dcterms:modified xsi:type="dcterms:W3CDTF">2025-09-05T23:00:22Z</dcterms:modified>
</cp:coreProperties>
</file>